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56" r:id="rId2"/>
    <p:sldId id="279" r:id="rId3"/>
    <p:sldId id="268" r:id="rId4"/>
    <p:sldId id="271" r:id="rId5"/>
    <p:sldId id="270" r:id="rId6"/>
    <p:sldId id="284" r:id="rId7"/>
    <p:sldId id="280" r:id="rId8"/>
    <p:sldId id="281" r:id="rId9"/>
    <p:sldId id="282" r:id="rId10"/>
    <p:sldId id="283" r:id="rId11"/>
    <p:sldId id="333" r:id="rId12"/>
    <p:sldId id="332" r:id="rId13"/>
    <p:sldId id="273" r:id="rId14"/>
    <p:sldId id="334" r:id="rId15"/>
    <p:sldId id="269" r:id="rId16"/>
    <p:sldId id="275" r:id="rId17"/>
    <p:sldId id="276" r:id="rId18"/>
    <p:sldId id="277" r:id="rId19"/>
    <p:sldId id="278" r:id="rId20"/>
    <p:sldId id="286" r:id="rId21"/>
    <p:sldId id="287" r:id="rId22"/>
    <p:sldId id="288" r:id="rId23"/>
    <p:sldId id="289" r:id="rId24"/>
    <p:sldId id="290" r:id="rId25"/>
    <p:sldId id="291" r:id="rId26"/>
    <p:sldId id="294" r:id="rId27"/>
    <p:sldId id="313" r:id="rId28"/>
    <p:sldId id="295" r:id="rId29"/>
    <p:sldId id="296" r:id="rId30"/>
    <p:sldId id="297" r:id="rId31"/>
    <p:sldId id="292" r:id="rId32"/>
    <p:sldId id="302" r:id="rId33"/>
    <p:sldId id="299" r:id="rId34"/>
    <p:sldId id="300" r:id="rId35"/>
    <p:sldId id="301" r:id="rId36"/>
    <p:sldId id="306" r:id="rId37"/>
    <p:sldId id="305" r:id="rId38"/>
    <p:sldId id="303" r:id="rId39"/>
    <p:sldId id="307" r:id="rId40"/>
    <p:sldId id="308" r:id="rId41"/>
    <p:sldId id="309" r:id="rId42"/>
    <p:sldId id="335" r:id="rId43"/>
    <p:sldId id="312" r:id="rId44"/>
    <p:sldId id="310" r:id="rId45"/>
    <p:sldId id="311" r:id="rId46"/>
    <p:sldId id="316" r:id="rId47"/>
    <p:sldId id="319" r:id="rId48"/>
    <p:sldId id="317" r:id="rId49"/>
    <p:sldId id="318" r:id="rId50"/>
    <p:sldId id="320" r:id="rId51"/>
    <p:sldId id="330" r:id="rId52"/>
    <p:sldId id="336" r:id="rId53"/>
    <p:sldId id="337" r:id="rId54"/>
    <p:sldId id="338" r:id="rId55"/>
    <p:sldId id="339" r:id="rId56"/>
    <p:sldId id="340" r:id="rId57"/>
    <p:sldId id="341" r:id="rId58"/>
    <p:sldId id="342" r:id="rId59"/>
    <p:sldId id="314" r:id="rId60"/>
    <p:sldId id="331" r:id="rId61"/>
    <p:sldId id="345" r:id="rId62"/>
    <p:sldId id="346" r:id="rId63"/>
    <p:sldId id="347" r:id="rId64"/>
    <p:sldId id="348" r:id="rId65"/>
    <p:sldId id="349" r:id="rId66"/>
    <p:sldId id="350" r:id="rId67"/>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99CC00"/>
    <a:srgbClr val="33CC33"/>
    <a:srgbClr val="7CF47F"/>
    <a:srgbClr val="66FF33"/>
    <a:srgbClr val="00CC66"/>
    <a:srgbClr val="000066"/>
    <a:srgbClr val="CCFF99"/>
    <a:srgbClr val="CCFF33"/>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505E3EF-67EA-436B-97B2-0124C06EBD24}" styleName="Styl pośredni 4 — Ak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36" autoAdjust="0"/>
    <p:restoredTop sz="99857" autoAdjust="0"/>
  </p:normalViewPr>
  <p:slideViewPr>
    <p:cSldViewPr>
      <p:cViewPr varScale="1">
        <p:scale>
          <a:sx n="123" d="100"/>
          <a:sy n="123" d="100"/>
        </p:scale>
        <p:origin x="834" y="102"/>
      </p:cViewPr>
      <p:guideLst>
        <p:guide orient="horz" pos="2160"/>
        <p:guide pos="2880"/>
      </p:guideLst>
    </p:cSldViewPr>
  </p:slideViewPr>
  <p:notesTextViewPr>
    <p:cViewPr>
      <p:scale>
        <a:sx n="1" d="1"/>
        <a:sy n="1" d="1"/>
      </p:scale>
      <p:origin x="0" y="0"/>
    </p:cViewPr>
  </p:notesTextViewPr>
  <p:sorterViewPr>
    <p:cViewPr>
      <p:scale>
        <a:sx n="90" d="100"/>
        <a:sy n="90" d="100"/>
      </p:scale>
      <p:origin x="0" y="-5310"/>
    </p:cViewPr>
  </p:sorterViewPr>
  <p:notesViewPr>
    <p:cSldViewPr>
      <p:cViewPr varScale="1">
        <p:scale>
          <a:sx n="88" d="100"/>
          <a:sy n="88" d="100"/>
        </p:scale>
        <p:origin x="-387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BB1942-2B58-4EF6-A18C-765CB5EEDDEF}" type="datetimeFigureOut">
              <a:rPr lang="pl-PL" smtClean="0"/>
              <a:pPr/>
              <a:t>23.08.2021</a:t>
            </a:fld>
            <a:endParaRPr lang="pl-PL"/>
          </a:p>
        </p:txBody>
      </p:sp>
      <p:sp>
        <p:nvSpPr>
          <p:cNvPr id="4" name="Symbol zastępczy stop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8ACEFD-B40F-4E71-917B-761852BBCDF2}" type="slidenum">
              <a:rPr lang="pl-PL" smtClean="0"/>
              <a:pPr/>
              <a:t>‹#›</a:t>
            </a:fld>
            <a:endParaRPr 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8289A1-ED09-4E99-B9BE-6967DA8852F7}" type="datetimeFigureOut">
              <a:rPr lang="pl-PL" smtClean="0"/>
              <a:pPr/>
              <a:t>23.08.2021</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0BD8A9-DB64-4DB9-8D3F-F5915C329F16}" type="slidenum">
              <a:rPr lang="pl-PL" smtClean="0"/>
              <a:pPr/>
              <a:t>‹#›</a:t>
            </a:fld>
            <a:endParaRPr lang="pl-PL"/>
          </a:p>
        </p:txBody>
      </p:sp>
    </p:spTree>
    <p:extLst>
      <p:ext uri="{BB962C8B-B14F-4D97-AF65-F5344CB8AC3E}">
        <p14:creationId xmlns:p14="http://schemas.microsoft.com/office/powerpoint/2010/main" val="155257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a:defRPr/>
            </a:pPr>
            <a:fld id="{D868F84D-CF64-4D31-A82B-80EEFB6CF21F}" type="slidenum">
              <a:rPr lang="pl-PL" smtClean="0"/>
              <a:pPr>
                <a:defRPr/>
              </a:pPr>
              <a:t>3</a:t>
            </a:fld>
            <a:endParaRPr lang="pl-PL"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8F84D-CF64-4D31-A82B-80EEFB6CF21F}"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787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8F84D-CF64-4D31-A82B-80EEFB6CF21F}"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278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8F84D-CF64-4D31-A82B-80EEFB6CF21F}"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758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bg>
      <p:bgPr>
        <a:blipFill dpi="0" rotWithShape="1">
          <a:blip r:embed="rId2" cstate="print">
            <a:lum/>
          </a:blip>
          <a:srcRect/>
          <a:stretch>
            <a:fillRect t="11000" b="1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010768"/>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Tytuł i zawartość">
    <p:bg>
      <p:bgPr>
        <a:blipFill dpi="0" rotWithShape="1">
          <a:blip r:embed="rId2" cstate="print">
            <a:alphaModFix amt="10000"/>
            <a:lum/>
          </a:blip>
          <a:srcRect/>
          <a:stretch>
            <a:fillRect t="11000" b="15000"/>
          </a:stretch>
        </a:blipFill>
        <a:effectLst/>
      </p:bgPr>
    </p:bg>
    <p:spTree>
      <p:nvGrpSpPr>
        <p:cNvPr id="1" name=""/>
        <p:cNvGrpSpPr/>
        <p:nvPr/>
      </p:nvGrpSpPr>
      <p:grpSpPr>
        <a:xfrm>
          <a:off x="0" y="0"/>
          <a:ext cx="0" cy="0"/>
          <a:chOff x="0" y="0"/>
          <a:chExt cx="0" cy="0"/>
        </a:xfrm>
      </p:grpSpPr>
      <p:pic>
        <p:nvPicPr>
          <p:cNvPr id="7" name="Picture 1" descr="pracownia badań opiniii publicznej społeczności lokalnej"/>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32088" y="6453188"/>
            <a:ext cx="36798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913165"/>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1000" b="15000"/>
          </a:stretch>
        </a:blipFill>
        <a:effectLst/>
      </p:bgPr>
    </p:bg>
    <p:spTree>
      <p:nvGrpSpPr>
        <p:cNvPr id="1" name=""/>
        <p:cNvGrpSpPr/>
        <p:nvPr/>
      </p:nvGrpSpPr>
      <p:grpSpPr>
        <a:xfrm>
          <a:off x="0" y="0"/>
          <a:ext cx="0" cy="0"/>
          <a:chOff x="0" y="0"/>
          <a:chExt cx="0" cy="0"/>
        </a:xfrm>
      </p:grpSpPr>
      <p:sp>
        <p:nvSpPr>
          <p:cNvPr id="4" name="Prostokąt 3"/>
          <p:cNvSpPr/>
          <p:nvPr userDrawn="1"/>
        </p:nvSpPr>
        <p:spPr>
          <a:xfrm>
            <a:off x="0" y="6309320"/>
            <a:ext cx="9144000"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 name="Picture 2" descr="I:\Projektowanie\Jan Ermanowicz\2019\Pleszew\Materiały\Herb Pleszewa.png"/>
          <p:cNvPicPr>
            <a:picLocks noChangeAspect="1" noChangeArrowheads="1"/>
          </p:cNvPicPr>
          <p:nvPr userDrawn="1"/>
        </p:nvPicPr>
        <p:blipFill>
          <a:blip r:embed="rId5" cstate="print"/>
          <a:srcRect/>
          <a:stretch>
            <a:fillRect/>
          </a:stretch>
        </p:blipFill>
        <p:spPr bwMode="auto">
          <a:xfrm>
            <a:off x="7956376" y="188640"/>
            <a:ext cx="848822" cy="1008112"/>
          </a:xfrm>
          <a:prstGeom prst="rect">
            <a:avLst/>
          </a:prstGeom>
          <a:noFill/>
        </p:spPr>
      </p:pic>
      <p:pic>
        <p:nvPicPr>
          <p:cNvPr id="6" name="Picture 2" descr="J:\Projektowanie\Jan Ermanowicz\2021\Pleszew\Mapowanie potrzeb osób niepełnosprawnych, najmłodszych mieszkańców w zakresie rozwiązań SMART Pleszew lipiec 2021 rok\Materiały\smart_pleszew_logo_s.png"/>
          <p:cNvPicPr>
            <a:picLocks noChangeAspect="1" noChangeArrowheads="1"/>
          </p:cNvPicPr>
          <p:nvPr userDrawn="1"/>
        </p:nvPicPr>
        <p:blipFill>
          <a:blip r:embed="rId6" cstate="print"/>
          <a:srcRect/>
          <a:stretch>
            <a:fillRect/>
          </a:stretch>
        </p:blipFill>
        <p:spPr bwMode="auto">
          <a:xfrm>
            <a:off x="323528" y="116632"/>
            <a:ext cx="2664296" cy="815258"/>
          </a:xfrm>
          <a:prstGeom prst="rect">
            <a:avLst/>
          </a:prstGeom>
          <a:noFill/>
        </p:spPr>
      </p:pic>
      <p:pic>
        <p:nvPicPr>
          <p:cNvPr id="1026" name="Picture 2" descr="J:\Projektowanie\Jan Ermanowicz\2021\Pleszew\Mapowanie potrzeb osób niepełnosprawnych, najmłodszych mieszkańców w zakresie rozwiązań SMART Pleszew lipiec 2021 rok\Materiały\unnamed.png"/>
          <p:cNvPicPr>
            <a:picLocks noChangeAspect="1" noChangeArrowheads="1"/>
          </p:cNvPicPr>
          <p:nvPr userDrawn="1"/>
        </p:nvPicPr>
        <p:blipFill>
          <a:blip r:embed="rId7" cstate="print"/>
          <a:srcRect t="12410"/>
          <a:stretch>
            <a:fillRect/>
          </a:stretch>
        </p:blipFill>
        <p:spPr bwMode="auto">
          <a:xfrm>
            <a:off x="1871700" y="5877272"/>
            <a:ext cx="5400600" cy="508222"/>
          </a:xfrm>
          <a:prstGeom prst="rect">
            <a:avLst/>
          </a:prstGeom>
          <a:noFill/>
        </p:spPr>
      </p:pic>
      <p:pic>
        <p:nvPicPr>
          <p:cNvPr id="7" name="Picture 1" descr="pracownia badań opiniii publicznej społeczności lokalnej"/>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732088" y="6453188"/>
            <a:ext cx="36798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e tekstowe 5"/>
          <p:cNvSpPr txBox="1">
            <a:spLocks noChangeArrowheads="1"/>
          </p:cNvSpPr>
          <p:nvPr userDrawn="1"/>
        </p:nvSpPr>
        <p:spPr bwMode="auto">
          <a:xfrm>
            <a:off x="550863" y="6597650"/>
            <a:ext cx="80422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r>
              <a:rPr lang="pl-PL" sz="800" dirty="0">
                <a:solidFill>
                  <a:srgbClr val="595959"/>
                </a:solidFill>
                <a:latin typeface="Arial" charset="0"/>
              </a:rPr>
              <a:t>63-200 Jarocin, ul. Zagrodowa 50, tel. 505 13 37 09, e-mail: </a:t>
            </a:r>
            <a:r>
              <a:rPr lang="pl-PL" sz="800" dirty="0" err="1">
                <a:solidFill>
                  <a:srgbClr val="595959"/>
                </a:solidFill>
                <a:latin typeface="Arial" charset="0"/>
              </a:rPr>
              <a:t>biuro@pracownia-ej.pl</a:t>
            </a:r>
            <a:r>
              <a:rPr lang="pl-PL" sz="800" dirty="0">
                <a:solidFill>
                  <a:srgbClr val="595959"/>
                </a:solidFill>
                <a:latin typeface="Arial" charset="0"/>
              </a:rPr>
              <a:t>, </a:t>
            </a:r>
            <a:r>
              <a:rPr lang="pl-PL" sz="800" dirty="0" err="1">
                <a:solidFill>
                  <a:srgbClr val="595959"/>
                </a:solidFill>
                <a:latin typeface="Arial" charset="0"/>
              </a:rPr>
              <a:t>www.pracownia-ej.pl</a:t>
            </a:r>
            <a:endParaRPr lang="pl-PL" sz="800" dirty="0">
              <a:solidFill>
                <a:srgbClr val="595959"/>
              </a:solidFill>
              <a:latin typeface="Arial" charset="0"/>
            </a:endParaRPr>
          </a:p>
        </p:txBody>
      </p:sp>
    </p:spTree>
    <p:extLst>
      <p:ext uri="{BB962C8B-B14F-4D97-AF65-F5344CB8AC3E}">
        <p14:creationId xmlns:p14="http://schemas.microsoft.com/office/powerpoint/2010/main" val="2013928664"/>
      </p:ext>
    </p:extLst>
  </p:cSld>
  <p:clrMap bg1="lt1" tx1="dk1" bg2="lt2" tx2="dk2" accent1="accent1" accent2="accent2" accent3="accent3" accent4="accent4" accent5="accent5" accent6="accent6" hlink="hlink" folHlink="folHlink"/>
  <p:sldLayoutIdLst>
    <p:sldLayoutId id="2147483649" r:id="rId1"/>
    <p:sldLayoutId id="2147483660" r:id="rId2"/>
  </p:sldLayoutIdLst>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23528" y="2780928"/>
            <a:ext cx="4608512" cy="280076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pl-PL" sz="2000" b="1" dirty="0">
                <a:ln/>
                <a:solidFill>
                  <a:srgbClr val="33CC33"/>
                </a:solidFill>
                <a:latin typeface="+mj-lt"/>
                <a:cs typeface="Lucida Sans Unicode" pitchFamily="34" charset="0"/>
              </a:rPr>
              <a:t>Raport końcowy</a:t>
            </a:r>
          </a:p>
          <a:p>
            <a:r>
              <a:rPr lang="pl-PL" sz="2800" b="1" dirty="0">
                <a:ln/>
                <a:solidFill>
                  <a:srgbClr val="33CC33"/>
                </a:solidFill>
                <a:latin typeface="+mj-lt"/>
                <a:cs typeface="Lucida Sans Unicode" pitchFamily="34" charset="0"/>
              </a:rPr>
              <a:t>Mapowanie potrzeb osób </a:t>
            </a:r>
            <a:br>
              <a:rPr lang="pl-PL" sz="2800" b="1" dirty="0">
                <a:ln/>
                <a:solidFill>
                  <a:srgbClr val="33CC33"/>
                </a:solidFill>
                <a:latin typeface="+mj-lt"/>
                <a:cs typeface="Lucida Sans Unicode" pitchFamily="34" charset="0"/>
              </a:rPr>
            </a:br>
            <a:r>
              <a:rPr lang="pl-PL" sz="2800" b="1" dirty="0">
                <a:ln/>
                <a:solidFill>
                  <a:srgbClr val="33CC33"/>
                </a:solidFill>
                <a:latin typeface="+mj-lt"/>
                <a:cs typeface="Lucida Sans Unicode" pitchFamily="34" charset="0"/>
              </a:rPr>
              <a:t>niepełnosprawnych, najmłodszych mieszkańców              i seniorów w zakresie rozwiązań SMART</a:t>
            </a:r>
            <a:r>
              <a:rPr lang="pl-PL" sz="2400" b="1" dirty="0">
                <a:ln/>
                <a:solidFill>
                  <a:srgbClr val="33CC33"/>
                </a:solidFill>
                <a:latin typeface="+mj-lt"/>
                <a:cs typeface="Lucida Sans Unicode" pitchFamily="34" charset="0"/>
              </a:rPr>
              <a:t> </a:t>
            </a:r>
          </a:p>
          <a:p>
            <a:r>
              <a:rPr lang="pl-PL" sz="1600" b="1" i="1" dirty="0">
                <a:ln/>
                <a:solidFill>
                  <a:srgbClr val="33CC33"/>
                </a:solidFill>
                <a:latin typeface="+mj-lt"/>
                <a:cs typeface="Lucida Sans Unicode" pitchFamily="34" charset="0"/>
              </a:rPr>
              <a:t>Pleszew, lipiec 2021 rok</a:t>
            </a:r>
            <a:endParaRPr lang="pl-PL" sz="1400" b="1" i="1" dirty="0">
              <a:ln/>
              <a:solidFill>
                <a:srgbClr val="33CC33"/>
              </a:solidFill>
              <a:latin typeface="+mj-lt"/>
              <a:cs typeface="Lucida Sans Unicode" pitchFamily="34" charset="0"/>
            </a:endParaRPr>
          </a:p>
        </p:txBody>
      </p:sp>
    </p:spTree>
    <p:extLst>
      <p:ext uri="{BB962C8B-B14F-4D97-AF65-F5344CB8AC3E}">
        <p14:creationId xmlns:p14="http://schemas.microsoft.com/office/powerpoint/2010/main" val="3137696877"/>
      </p:ext>
    </p:extLst>
  </p:cSld>
  <p:clrMapOvr>
    <a:masterClrMapping/>
  </p:clrMapOvr>
  <mc:AlternateContent xmlns:mc="http://schemas.openxmlformats.org/markup-compatibility/2006" xmlns:p14="http://schemas.microsoft.com/office/powerpoint/2010/main">
    <mc:Choice Requires="p14">
      <p:transition spd="slow" p14:dur="1600" advTm="0">
        <p14:conveyor dir="l"/>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9D0787F2-02BC-44BF-8223-248BF47A9C67}"/>
              </a:ext>
            </a:extLst>
          </p:cNvPr>
          <p:cNvSpPr txBox="1"/>
          <p:nvPr/>
        </p:nvSpPr>
        <p:spPr>
          <a:xfrm>
            <a:off x="2483768" y="620688"/>
            <a:ext cx="4572000" cy="461665"/>
          </a:xfrm>
          <a:prstGeom prst="rect">
            <a:avLst/>
          </a:prstGeom>
          <a:noFill/>
        </p:spPr>
        <p:txBody>
          <a:bodyPr wrap="square">
            <a:spAutoFit/>
          </a:bodyPr>
          <a:lstStyle/>
          <a:p>
            <a:pPr algn="ctr"/>
            <a:r>
              <a:rPr lang="pl-PL" sz="2400" b="1" dirty="0">
                <a:solidFill>
                  <a:srgbClr val="99CC00"/>
                </a:solidFill>
              </a:rPr>
              <a:t>7. Główne pytania badawcze</a:t>
            </a:r>
          </a:p>
        </p:txBody>
      </p:sp>
      <p:sp>
        <p:nvSpPr>
          <p:cNvPr id="5" name="pole tekstowe 4">
            <a:extLst>
              <a:ext uri="{FF2B5EF4-FFF2-40B4-BE49-F238E27FC236}">
                <a16:creationId xmlns:a16="http://schemas.microsoft.com/office/drawing/2014/main" id="{71AB8328-85CC-41CA-9CF2-E2CD475D415B}"/>
              </a:ext>
            </a:extLst>
          </p:cNvPr>
          <p:cNvSpPr txBox="1"/>
          <p:nvPr/>
        </p:nvSpPr>
        <p:spPr>
          <a:xfrm>
            <a:off x="1043608" y="1166842"/>
            <a:ext cx="7200800" cy="4524315"/>
          </a:xfrm>
          <a:prstGeom prst="rect">
            <a:avLst/>
          </a:prstGeom>
          <a:noFill/>
        </p:spPr>
        <p:txBody>
          <a:bodyPr wrap="square">
            <a:spAutoFit/>
          </a:bodyPr>
          <a:lstStyle/>
          <a:p>
            <a:pPr marL="342900" indent="-342900">
              <a:buAutoNum type="arabicPeriod"/>
            </a:pPr>
            <a:r>
              <a:rPr lang="pl-PL" dirty="0">
                <a:solidFill>
                  <a:srgbClr val="006600"/>
                </a:solidFill>
              </a:rPr>
              <a:t>Czy w przestrzeni drogowej Ratusza znajdują się udogodnienia dla niepełnosprawnych i 65+ na parkingach?</a:t>
            </a:r>
          </a:p>
          <a:p>
            <a:endParaRPr lang="pl-PL" dirty="0">
              <a:solidFill>
                <a:srgbClr val="006600"/>
              </a:solidFill>
            </a:endParaRPr>
          </a:p>
          <a:p>
            <a:r>
              <a:rPr lang="pl-PL" dirty="0">
                <a:solidFill>
                  <a:srgbClr val="006600"/>
                </a:solidFill>
              </a:rPr>
              <a:t>              a) czy jest wystarczająca liczba miejsc parkingowych?</a:t>
            </a:r>
          </a:p>
          <a:p>
            <a:r>
              <a:rPr lang="pl-PL" dirty="0">
                <a:solidFill>
                  <a:srgbClr val="006600"/>
                </a:solidFill>
              </a:rPr>
              <a:t>              b) czy miejsca parkingowe dla osób niepełnosprawnych i 65+ są     </a:t>
            </a:r>
            <a:br>
              <a:rPr lang="pl-PL" dirty="0">
                <a:solidFill>
                  <a:srgbClr val="006600"/>
                </a:solidFill>
              </a:rPr>
            </a:br>
            <a:r>
              <a:rPr lang="pl-PL" dirty="0">
                <a:solidFill>
                  <a:srgbClr val="006600"/>
                </a:solidFill>
              </a:rPr>
              <a:t>              wystarczająco szerokie (3,6 metra) i długie (5 metrów, przy jezdni co</a:t>
            </a:r>
            <a:br>
              <a:rPr lang="pl-PL" dirty="0">
                <a:solidFill>
                  <a:srgbClr val="006600"/>
                </a:solidFill>
              </a:rPr>
            </a:br>
            <a:r>
              <a:rPr lang="pl-PL" dirty="0">
                <a:solidFill>
                  <a:srgbClr val="006600"/>
                </a:solidFill>
              </a:rPr>
              <a:t>              najmniej 6 metrów) oraz czytelnie oznaczone?</a:t>
            </a:r>
          </a:p>
          <a:p>
            <a:r>
              <a:rPr lang="pl-PL" dirty="0">
                <a:solidFill>
                  <a:srgbClr val="006600"/>
                </a:solidFill>
              </a:rPr>
              <a:t>              c) jaka jest dostępność bezpłatnych kart parkingowych dla</a:t>
            </a:r>
            <a:br>
              <a:rPr lang="pl-PL" dirty="0">
                <a:solidFill>
                  <a:srgbClr val="006600"/>
                </a:solidFill>
              </a:rPr>
            </a:br>
            <a:r>
              <a:rPr lang="pl-PL" dirty="0">
                <a:solidFill>
                  <a:srgbClr val="006600"/>
                </a:solidFill>
              </a:rPr>
              <a:t>              niepełnosprawnych i 65+?  </a:t>
            </a:r>
          </a:p>
          <a:p>
            <a:r>
              <a:rPr lang="pl-PL" dirty="0">
                <a:solidFill>
                  <a:srgbClr val="006600"/>
                </a:solidFill>
              </a:rPr>
              <a:t>              d) czy oświetlenie jest wystarczające? e) jaki jest stan chodników?</a:t>
            </a:r>
          </a:p>
          <a:p>
            <a:r>
              <a:rPr lang="pl-PL" dirty="0">
                <a:solidFill>
                  <a:srgbClr val="006600"/>
                </a:solidFill>
              </a:rPr>
              <a:t>              f) czy wysokość krawężników nie utrudnia przemieszczania się </a:t>
            </a:r>
            <a:br>
              <a:rPr lang="pl-PL" dirty="0">
                <a:solidFill>
                  <a:srgbClr val="006600"/>
                </a:solidFill>
              </a:rPr>
            </a:br>
            <a:r>
              <a:rPr lang="pl-PL" dirty="0">
                <a:solidFill>
                  <a:srgbClr val="006600"/>
                </a:solidFill>
              </a:rPr>
              <a:t>              z ulicy na chodnik? </a:t>
            </a:r>
          </a:p>
          <a:p>
            <a:r>
              <a:rPr lang="pl-PL" dirty="0">
                <a:solidFill>
                  <a:srgbClr val="006600"/>
                </a:solidFill>
              </a:rPr>
              <a:t>              g) czy ciągi piesze są czytelnie oznaczone i są bezpieczne?</a:t>
            </a:r>
          </a:p>
          <a:p>
            <a:endParaRPr lang="pl-PL" dirty="0">
              <a:solidFill>
                <a:srgbClr val="006600"/>
              </a:solidFill>
            </a:endParaRPr>
          </a:p>
          <a:p>
            <a:r>
              <a:rPr lang="pl-PL" dirty="0">
                <a:solidFill>
                  <a:srgbClr val="006600"/>
                </a:solidFill>
              </a:rPr>
              <a:t>2. Czy formy zieleni wokół Ratusza zaspokajają doznania estetyczne i dobrze służą rewitalizacji przestrzeni publicznej rynku? </a:t>
            </a:r>
          </a:p>
        </p:txBody>
      </p:sp>
    </p:spTree>
    <p:extLst>
      <p:ext uri="{BB962C8B-B14F-4D97-AF65-F5344CB8AC3E}">
        <p14:creationId xmlns:p14="http://schemas.microsoft.com/office/powerpoint/2010/main" val="1182556379"/>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9D0787F2-02BC-44BF-8223-248BF47A9C67}"/>
              </a:ext>
            </a:extLst>
          </p:cNvPr>
          <p:cNvSpPr txBox="1"/>
          <p:nvPr/>
        </p:nvSpPr>
        <p:spPr>
          <a:xfrm>
            <a:off x="2483768" y="620688"/>
            <a:ext cx="4572000" cy="461665"/>
          </a:xfrm>
          <a:prstGeom prst="rect">
            <a:avLst/>
          </a:prstGeom>
          <a:noFill/>
        </p:spPr>
        <p:txBody>
          <a:bodyPr wrap="square">
            <a:spAutoFit/>
          </a:bodyPr>
          <a:lstStyle/>
          <a:p>
            <a:pPr algn="ctr"/>
            <a:r>
              <a:rPr lang="pl-PL" sz="2400" b="1" dirty="0">
                <a:solidFill>
                  <a:srgbClr val="99CC00"/>
                </a:solidFill>
              </a:rPr>
              <a:t>7. Główne pytania badawcze</a:t>
            </a:r>
          </a:p>
        </p:txBody>
      </p:sp>
      <p:sp>
        <p:nvSpPr>
          <p:cNvPr id="5" name="pole tekstowe 4">
            <a:extLst>
              <a:ext uri="{FF2B5EF4-FFF2-40B4-BE49-F238E27FC236}">
                <a16:creationId xmlns:a16="http://schemas.microsoft.com/office/drawing/2014/main" id="{71AB8328-85CC-41CA-9CF2-E2CD475D415B}"/>
              </a:ext>
            </a:extLst>
          </p:cNvPr>
          <p:cNvSpPr txBox="1"/>
          <p:nvPr/>
        </p:nvSpPr>
        <p:spPr>
          <a:xfrm>
            <a:off x="1043608" y="1196752"/>
            <a:ext cx="7200800" cy="4524315"/>
          </a:xfrm>
          <a:prstGeom prst="rect">
            <a:avLst/>
          </a:prstGeom>
          <a:noFill/>
        </p:spPr>
        <p:txBody>
          <a:bodyPr wrap="square">
            <a:spAutoFit/>
          </a:bodyPr>
          <a:lstStyle/>
          <a:p>
            <a:r>
              <a:rPr lang="pl-PL" dirty="0">
                <a:solidFill>
                  <a:srgbClr val="006600"/>
                </a:solidFill>
              </a:rPr>
              <a:t>3. Jakie są w Urzędzie Miasta i Gminy udogodnienia w poruszaniu się dla osób niepełnosprawnych, 65+ i matek z dziećmi do lat 3?</a:t>
            </a:r>
          </a:p>
          <a:p>
            <a:r>
              <a:rPr lang="pl-PL" dirty="0">
                <a:solidFill>
                  <a:srgbClr val="006600"/>
                </a:solidFill>
              </a:rPr>
              <a:t>                   a) windy, </a:t>
            </a:r>
          </a:p>
          <a:p>
            <a:r>
              <a:rPr lang="pl-PL" dirty="0">
                <a:solidFill>
                  <a:srgbClr val="006600"/>
                </a:solidFill>
              </a:rPr>
              <a:t>                   b) platformy schodowe, </a:t>
            </a:r>
          </a:p>
          <a:p>
            <a:r>
              <a:rPr lang="pl-PL" dirty="0">
                <a:solidFill>
                  <a:srgbClr val="006600"/>
                </a:solidFill>
              </a:rPr>
              <a:t>                   c) </a:t>
            </a:r>
            <a:r>
              <a:rPr lang="pl-PL" dirty="0" err="1">
                <a:solidFill>
                  <a:srgbClr val="006600"/>
                </a:solidFill>
              </a:rPr>
              <a:t>schodołazy</a:t>
            </a:r>
            <a:r>
              <a:rPr lang="pl-PL" dirty="0">
                <a:solidFill>
                  <a:srgbClr val="006600"/>
                </a:solidFill>
              </a:rPr>
              <a:t> kroczące i gąsienicowe, </a:t>
            </a:r>
          </a:p>
          <a:p>
            <a:r>
              <a:rPr lang="pl-PL" dirty="0">
                <a:solidFill>
                  <a:srgbClr val="006600"/>
                </a:solidFill>
              </a:rPr>
              <a:t>                   d) krzesła schodowe (windy krzesełkowe), </a:t>
            </a:r>
          </a:p>
          <a:p>
            <a:r>
              <a:rPr lang="pl-PL" dirty="0">
                <a:solidFill>
                  <a:srgbClr val="006600"/>
                </a:solidFill>
              </a:rPr>
              <a:t>                   e) podnośniki pionowe.</a:t>
            </a:r>
          </a:p>
          <a:p>
            <a:endParaRPr lang="pl-PL" dirty="0">
              <a:solidFill>
                <a:srgbClr val="006600"/>
              </a:solidFill>
            </a:endParaRPr>
          </a:p>
          <a:p>
            <a:r>
              <a:rPr lang="pl-PL" dirty="0">
                <a:solidFill>
                  <a:srgbClr val="006600"/>
                </a:solidFill>
              </a:rPr>
              <a:t>4. Czy w Urzędzie Miasta i Gminy znajduje się „Miejsce przyjazne maluchom” np. miejsce osłonięte na przewinięcie (przewijaki) i nakarmienie malucha? Czy jest kącik zabaw dla maluchów?  (przy każdym z 10 punktów/miejsc spaceru diagnostycznego zadawano podobne pytania, które różniły się charakterystyką miejsca).</a:t>
            </a:r>
          </a:p>
          <a:p>
            <a:endParaRPr lang="pl-PL" dirty="0">
              <a:solidFill>
                <a:srgbClr val="006600"/>
              </a:solidFill>
            </a:endParaRPr>
          </a:p>
          <a:p>
            <a:r>
              <a:rPr lang="pl-PL" dirty="0">
                <a:solidFill>
                  <a:srgbClr val="006600"/>
                </a:solidFill>
              </a:rPr>
              <a:t>5. Czy odczuwacie Państwo ograniczenia lub brak informacji o działaniach podejmowanych w ramach tematyki smart </a:t>
            </a:r>
            <a:r>
              <a:rPr lang="pl-PL" dirty="0" err="1">
                <a:solidFill>
                  <a:srgbClr val="006600"/>
                </a:solidFill>
              </a:rPr>
              <a:t>city</a:t>
            </a:r>
            <a:r>
              <a:rPr lang="pl-PL" dirty="0">
                <a:solidFill>
                  <a:srgbClr val="006600"/>
                </a:solidFill>
              </a:rPr>
              <a:t>?  </a:t>
            </a:r>
          </a:p>
        </p:txBody>
      </p:sp>
    </p:spTree>
    <p:extLst>
      <p:ext uri="{BB962C8B-B14F-4D97-AF65-F5344CB8AC3E}">
        <p14:creationId xmlns:p14="http://schemas.microsoft.com/office/powerpoint/2010/main" val="3977968909"/>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23140B6F-E6E8-4E9F-99E1-97B67C402196}"/>
              </a:ext>
            </a:extLst>
          </p:cNvPr>
          <p:cNvSpPr txBox="1"/>
          <p:nvPr/>
        </p:nvSpPr>
        <p:spPr>
          <a:xfrm>
            <a:off x="1043608" y="1484784"/>
            <a:ext cx="6912768" cy="40626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Gmina  wyznaczyła następujące miejsca punkty spaceru diagnostycznego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Pierwszy punkt: Rynek i Ratusz Miejski punkt startowy.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Drugi punkt: Ulica św. Ducha.</a:t>
            </a:r>
            <a:endPar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Na której znajdują się: przystanek komunikacji miejskiej, market „Netto”, Dom Rzemiosła, apteka, parkingi, przejścia dla pieszych, w tym jedno świetlne, bank oraz Poczta Polska przy Poznańskiej i róg św. Ducha. Przejście z Rynku przez Poznańską na św. Ducha, 450 metrów, 5 minut.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Trzeci punkt: ul. Poznańska - Muzeum Regionalne, Starostwo Powiatowe w Pleszewie.</a:t>
            </a:r>
            <a:r>
              <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Przejście od św. Ducha przez Poznańską, gen. Hallera, Lipową, Zieloną koło Komendy Policji, 1.000 metrów, 12 minut.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pole tekstowe 4">
            <a:extLst>
              <a:ext uri="{FF2B5EF4-FFF2-40B4-BE49-F238E27FC236}">
                <a16:creationId xmlns:a16="http://schemas.microsoft.com/office/drawing/2014/main" id="{4C832350-AE4A-44D6-8981-F8050DE479E2}"/>
              </a:ext>
            </a:extLst>
          </p:cNvPr>
          <p:cNvSpPr txBox="1"/>
          <p:nvPr/>
        </p:nvSpPr>
        <p:spPr>
          <a:xfrm>
            <a:off x="1907704" y="908720"/>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7.Trasa spaceru diagnostycznego</a:t>
            </a:r>
            <a:endParaRPr kumimoji="0" lang="pl-PL" sz="14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3349050"/>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C16FC8D0-B4A5-44EE-BF52-90A2B07FA43F}"/>
              </a:ext>
            </a:extLst>
          </p:cNvPr>
          <p:cNvSpPr txBox="1"/>
          <p:nvPr/>
        </p:nvSpPr>
        <p:spPr>
          <a:xfrm>
            <a:off x="1043608" y="1268760"/>
            <a:ext cx="6912768"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Czwarty punkt: ul. Słowackiego - Miejsko-Gminny Ośrodek Pomocy Społecznej.</a:t>
            </a:r>
            <a:endPar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Przejście ulicą Poznańską od Starostwa przez Zieloną, Lipową, Reja do M-GOPS, 750 metrów, 9 minut.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Piąty punkt: Park Miejski ulica Bogusza, Ogrodowa.</a:t>
            </a:r>
            <a:endPar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Przejście od M-GOPS do Parku Miejskiego, 190 metrów, 2 minuty.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just"/>
            <a:r>
              <a:rPr lang="pl-PL"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Szósty punkt: ul. Sienkiewicza.</a:t>
            </a:r>
            <a:endPar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Równoległa do Ogrodowej, ruch w kierunku Rynku, przejście od Parku Miejskiego ulicą Ogrodową, Sienkiewicza do Domu Kultury przy ul. Kolejowej 1, 1.000 metrów, 12 minut. </a:t>
            </a:r>
          </a:p>
          <a:p>
            <a:pPr algn="just"/>
            <a:endPar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pl-PL"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Siódmy punkt: ul. Kolejowa, Dom Kultury, Biblioteka Publiczna.</a:t>
            </a:r>
            <a:endPar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Przejście 81 metrów, 1 minuta.</a:t>
            </a:r>
          </a:p>
          <a:p>
            <a:pPr algn="just"/>
            <a:endPar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ole tekstowe 3">
            <a:extLst>
              <a:ext uri="{FF2B5EF4-FFF2-40B4-BE49-F238E27FC236}">
                <a16:creationId xmlns:a16="http://schemas.microsoft.com/office/drawing/2014/main" id="{874C4BB5-26AC-41D3-BCF6-C0F7B7DCB984}"/>
              </a:ext>
            </a:extLst>
          </p:cNvPr>
          <p:cNvSpPr txBox="1"/>
          <p:nvPr/>
        </p:nvSpPr>
        <p:spPr>
          <a:xfrm>
            <a:off x="2051720" y="834092"/>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Trasa spaceru diagnostycznego</a:t>
            </a:r>
            <a:endParaRPr kumimoji="0" lang="pl-PL" sz="14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9162292"/>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C16FC8D0-B4A5-44EE-BF52-90A2B07FA43F}"/>
              </a:ext>
            </a:extLst>
          </p:cNvPr>
          <p:cNvSpPr txBox="1"/>
          <p:nvPr/>
        </p:nvSpPr>
        <p:spPr>
          <a:xfrm>
            <a:off x="1043608" y="1582340"/>
            <a:ext cx="6984776" cy="3693319"/>
          </a:xfrm>
          <a:prstGeom prst="rect">
            <a:avLst/>
          </a:prstGeom>
          <a:noFill/>
        </p:spPr>
        <p:txBody>
          <a:bodyPr wrap="square">
            <a:spAutoFit/>
          </a:bodyPr>
          <a:lstStyle/>
          <a:p>
            <a:pPr algn="just"/>
            <a:r>
              <a:rPr lang="pl-PL"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Ósmy punkt: ul. Targowa.</a:t>
            </a:r>
            <a:endPar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Przejście od Biblioteki Publicznej przez Strumykową na Targową, przez torowisko do ronda przecinającego ulicę Malińską, Kazimierza Wielkiego, 500 metrów, 6 minut. </a:t>
            </a:r>
          </a:p>
          <a:p>
            <a:pPr algn="just"/>
            <a:endPar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pl-PL"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Dziewiąty punkt: ul. Krzywoustego - Centrum Wspierania Inicjatyw Obywatelskich.</a:t>
            </a:r>
            <a:endPar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Przejście od końca Targowej przez rondo na Kazimierza Wielkiego do Krzywoustego 7 CWIO, 500 metrów, 6 minut. </a:t>
            </a:r>
          </a:p>
          <a:p>
            <a:pPr algn="just"/>
            <a:endPar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pl-PL"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Dziesiąty punkt: Park Leśny Planty.</a:t>
            </a:r>
            <a:endPar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pl-PL"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Przejście od CWIO Krzywoustego przez ulicę Krótką, Aleje Wojska Polskiego, Mickiewicza, 1.100 metrów, 13 minut.   </a:t>
            </a:r>
          </a:p>
        </p:txBody>
      </p:sp>
      <p:sp>
        <p:nvSpPr>
          <p:cNvPr id="4" name="pole tekstowe 3">
            <a:extLst>
              <a:ext uri="{FF2B5EF4-FFF2-40B4-BE49-F238E27FC236}">
                <a16:creationId xmlns:a16="http://schemas.microsoft.com/office/drawing/2014/main" id="{874C4BB5-26AC-41D3-BCF6-C0F7B7DCB984}"/>
              </a:ext>
            </a:extLst>
          </p:cNvPr>
          <p:cNvSpPr txBox="1"/>
          <p:nvPr/>
        </p:nvSpPr>
        <p:spPr>
          <a:xfrm>
            <a:off x="2051720" y="908720"/>
            <a:ext cx="457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Trasa spaceru diagnostycznego</a:t>
            </a:r>
            <a:endParaRPr kumimoji="0" lang="pl-PL" sz="14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9865299"/>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907BAA05-7262-4D26-B47A-DCC2E60944ED}"/>
              </a:ext>
            </a:extLst>
          </p:cNvPr>
          <p:cNvSpPr txBox="1"/>
          <p:nvPr/>
        </p:nvSpPr>
        <p:spPr>
          <a:xfrm>
            <a:off x="1025499" y="635348"/>
            <a:ext cx="734481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Pierwszy punkt: </a:t>
            </a:r>
            <a:r>
              <a:rPr kumimoji="0" lang="pl-PL"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Rynek i Ratusz Miejski punkt startowy.</a:t>
            </a:r>
          </a:p>
        </p:txBody>
      </p:sp>
      <p:sp>
        <p:nvSpPr>
          <p:cNvPr id="7" name="pole tekstowe 6">
            <a:extLst>
              <a:ext uri="{FF2B5EF4-FFF2-40B4-BE49-F238E27FC236}">
                <a16:creationId xmlns:a16="http://schemas.microsoft.com/office/drawing/2014/main" id="{06EC693F-A544-49DD-98E2-42CDAE708917}"/>
              </a:ext>
            </a:extLst>
          </p:cNvPr>
          <p:cNvSpPr txBox="1"/>
          <p:nvPr/>
        </p:nvSpPr>
        <p:spPr>
          <a:xfrm>
            <a:off x="608540" y="1022029"/>
            <a:ext cx="4827556" cy="5062924"/>
          </a:xfrm>
          <a:prstGeom prst="rect">
            <a:avLst/>
          </a:prstGeom>
          <a:noFill/>
        </p:spPr>
        <p:txBody>
          <a:bodyPr wrap="square">
            <a:spAutoFit/>
          </a:bodyPr>
          <a:lstStyle/>
          <a:p>
            <a:pPr algn="just"/>
            <a:r>
              <a:rPr lang="pl-PL" sz="1700" dirty="0">
                <a:solidFill>
                  <a:srgbClr val="006600"/>
                </a:solidFill>
              </a:rPr>
              <a:t>Na spacerze diagnostycznym jeden z seniorów uznał, że plac wokół ratusza nie musi być cały zabetonowany.  Powinien służyć również dzieciom do zabawy np. przez postawienie labiryntu takiego, jaki jest w Gołuchowie obok zagrody danieli. Jest on nieduży, ale według opinii seniora stanowi  fantastyczną atrakcję dla dzieci. </a:t>
            </a:r>
          </a:p>
          <a:p>
            <a:pPr algn="just"/>
            <a:r>
              <a:rPr lang="pl-PL" sz="1700" dirty="0">
                <a:solidFill>
                  <a:srgbClr val="006600"/>
                </a:solidFill>
              </a:rPr>
              <a:t>Należy z satysfakcją odnotować duże zaangażowanie w projekt liderek z grupy matek dzieci do lat 3, Pani Ewy mamy 2,5-letniej </a:t>
            </a:r>
            <a:r>
              <a:rPr lang="pl-PL" sz="1700" dirty="0" err="1">
                <a:solidFill>
                  <a:srgbClr val="006600"/>
                </a:solidFill>
              </a:rPr>
              <a:t>Poli</a:t>
            </a:r>
            <a:r>
              <a:rPr lang="pl-PL" sz="1700" dirty="0">
                <a:solidFill>
                  <a:srgbClr val="006600"/>
                </a:solidFill>
              </a:rPr>
              <a:t> oraz Pani Marioli mamy 2,5-letniej Esterki, które przedstawiły wnioski</a:t>
            </a:r>
            <a:br>
              <a:rPr lang="pl-PL" sz="1700" dirty="0">
                <a:solidFill>
                  <a:srgbClr val="006600"/>
                </a:solidFill>
              </a:rPr>
            </a:br>
            <a:r>
              <a:rPr lang="pl-PL" sz="1700" dirty="0">
                <a:solidFill>
                  <a:srgbClr val="006600"/>
                </a:solidFill>
              </a:rPr>
              <a:t>i graficzne propozycje rozwiązań poprawiających funkcjonowanie matek z maluchami w przestrzeni publicznej Pleszewa. Ich propozycje można by nazwać </a:t>
            </a:r>
            <a:r>
              <a:rPr lang="pl-PL" sz="1700" b="1" i="1" dirty="0">
                <a:solidFill>
                  <a:srgbClr val="006600"/>
                </a:solidFill>
              </a:rPr>
              <a:t>„Pleszew przyjazny maluchom”.</a:t>
            </a:r>
          </a:p>
          <a:p>
            <a:pPr algn="just"/>
            <a:r>
              <a:rPr lang="pl-PL" sz="1700" dirty="0">
                <a:solidFill>
                  <a:srgbClr val="006600"/>
                </a:solidFill>
              </a:rPr>
              <a:t>Uważam - powiedziała jedna z matek - że na rynku powinna znaleźć się w miarę ustronnym miejscu mała ławeczka do przewinięcia czy do przebrania malucha. </a:t>
            </a:r>
          </a:p>
        </p:txBody>
      </p:sp>
      <p:pic>
        <p:nvPicPr>
          <p:cNvPr id="3074" name="Picture 2">
            <a:extLst>
              <a:ext uri="{FF2B5EF4-FFF2-40B4-BE49-F238E27FC236}">
                <a16:creationId xmlns:a16="http://schemas.microsoft.com/office/drawing/2014/main" id="{3DFF8A14-A534-407F-AC96-0EA3DF7219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4561" y="1222577"/>
            <a:ext cx="2905871" cy="2178900"/>
          </a:xfrm>
          <a:prstGeom prst="rect">
            <a:avLst/>
          </a:prstGeom>
          <a:noFill/>
          <a:extLst>
            <a:ext uri="{909E8E84-426E-40DD-AFC4-6F175D3DCCD1}">
              <a14:hiddenFill xmlns:a14="http://schemas.microsoft.com/office/drawing/2010/main">
                <a:solidFill>
                  <a:srgbClr val="FFFFFF"/>
                </a:solidFill>
              </a14:hiddenFill>
            </a:ext>
          </a:extLst>
        </p:spPr>
      </p:pic>
      <p:pic>
        <p:nvPicPr>
          <p:cNvPr id="16" name="Obraz 15">
            <a:extLst>
              <a:ext uri="{FF2B5EF4-FFF2-40B4-BE49-F238E27FC236}">
                <a16:creationId xmlns:a16="http://schemas.microsoft.com/office/drawing/2014/main" id="{A17BCE5C-5343-43A1-8E74-432116EC5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398" y="3814825"/>
            <a:ext cx="2310737" cy="1558392"/>
          </a:xfrm>
          <a:prstGeom prst="rect">
            <a:avLst/>
          </a:prstGeom>
        </p:spPr>
      </p:pic>
      <p:sp>
        <p:nvSpPr>
          <p:cNvPr id="8" name="pole tekstowe 7">
            <a:extLst>
              <a:ext uri="{FF2B5EF4-FFF2-40B4-BE49-F238E27FC236}">
                <a16:creationId xmlns:a16="http://schemas.microsoft.com/office/drawing/2014/main" id="{39D2DD09-75D5-4BAE-ABD6-3A1B1118E292}"/>
              </a:ext>
            </a:extLst>
          </p:cNvPr>
          <p:cNvSpPr txBox="1"/>
          <p:nvPr/>
        </p:nvSpPr>
        <p:spPr>
          <a:xfrm>
            <a:off x="5515798" y="3353160"/>
            <a:ext cx="3157193" cy="461665"/>
          </a:xfrm>
          <a:prstGeom prst="rect">
            <a:avLst/>
          </a:prstGeom>
          <a:noFill/>
        </p:spPr>
        <p:txBody>
          <a:bodyPr wrap="square">
            <a:spAutoFit/>
          </a:bodyPr>
          <a:lstStyle/>
          <a:p>
            <a:r>
              <a:rPr lang="pl-PL" sz="1200" b="1" dirty="0">
                <a:solidFill>
                  <a:srgbClr val="006600"/>
                </a:solidFill>
              </a:rPr>
              <a:t>Fot. 11. Seniorzy na Rynku w trakcie spaceru diagnostycznego</a:t>
            </a:r>
          </a:p>
        </p:txBody>
      </p:sp>
      <p:sp>
        <p:nvSpPr>
          <p:cNvPr id="9" name="pole tekstowe 8">
            <a:extLst>
              <a:ext uri="{FF2B5EF4-FFF2-40B4-BE49-F238E27FC236}">
                <a16:creationId xmlns:a16="http://schemas.microsoft.com/office/drawing/2014/main" id="{99281467-5428-4C45-86EC-0F7B863DA459}"/>
              </a:ext>
            </a:extLst>
          </p:cNvPr>
          <p:cNvSpPr txBox="1"/>
          <p:nvPr/>
        </p:nvSpPr>
        <p:spPr>
          <a:xfrm>
            <a:off x="5436096" y="5373217"/>
            <a:ext cx="3363554" cy="461665"/>
          </a:xfrm>
          <a:prstGeom prst="rect">
            <a:avLst/>
          </a:prstGeom>
          <a:noFill/>
        </p:spPr>
        <p:txBody>
          <a:bodyPr wrap="square">
            <a:spAutoFit/>
          </a:bodyPr>
          <a:lstStyle/>
          <a:p>
            <a:r>
              <a:rPr lang="pl-PL" sz="1200" b="1" dirty="0">
                <a:solidFill>
                  <a:srgbClr val="006600"/>
                </a:solidFill>
              </a:rPr>
              <a:t>Fot. 12. Ławeczka do przewinięcia malucha - propozycja matek dzieci do lat 3 </a:t>
            </a:r>
          </a:p>
        </p:txBody>
      </p:sp>
    </p:spTree>
    <p:extLst>
      <p:ext uri="{BB962C8B-B14F-4D97-AF65-F5344CB8AC3E}">
        <p14:creationId xmlns:p14="http://schemas.microsoft.com/office/powerpoint/2010/main" val="999320095"/>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2EA1659-4E24-4845-9DCD-8510830DD042}"/>
              </a:ext>
            </a:extLst>
          </p:cNvPr>
          <p:cNvSpPr txBox="1"/>
          <p:nvPr/>
        </p:nvSpPr>
        <p:spPr>
          <a:xfrm>
            <a:off x="687714" y="611856"/>
            <a:ext cx="734481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Pierwszy</a:t>
            </a:r>
            <a:r>
              <a:rPr kumimoji="0" lang="pl-PL" sz="24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pl-PL" sz="20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punkt:</a:t>
            </a:r>
            <a:r>
              <a:rPr kumimoji="0" lang="pl-PL" sz="24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pl-PL"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Rynek i Ratusz Miejski punkt startowy.</a:t>
            </a:r>
          </a:p>
        </p:txBody>
      </p:sp>
      <p:sp>
        <p:nvSpPr>
          <p:cNvPr id="4" name="pole tekstowe 3">
            <a:extLst>
              <a:ext uri="{FF2B5EF4-FFF2-40B4-BE49-F238E27FC236}">
                <a16:creationId xmlns:a16="http://schemas.microsoft.com/office/drawing/2014/main" id="{C73239CE-43EE-4431-A558-3A6A44E66A1B}"/>
              </a:ext>
            </a:extLst>
          </p:cNvPr>
          <p:cNvSpPr txBox="1"/>
          <p:nvPr/>
        </p:nvSpPr>
        <p:spPr>
          <a:xfrm>
            <a:off x="528434" y="903933"/>
            <a:ext cx="5400600" cy="3046988"/>
          </a:xfrm>
          <a:prstGeom prst="rect">
            <a:avLst/>
          </a:prstGeom>
          <a:noFill/>
        </p:spPr>
        <p:txBody>
          <a:bodyPr wrap="square">
            <a:spAutoFit/>
          </a:bodyPr>
          <a:lstStyle/>
          <a:p>
            <a:pPr algn="just"/>
            <a:r>
              <a:rPr lang="pl-PL" sz="1600" dirty="0">
                <a:solidFill>
                  <a:srgbClr val="006600"/>
                </a:solidFill>
              </a:rPr>
              <a:t>Liderka grupy matek do lat 3 stwierdziła, że jedyną frajdą na rynku dla dzieci są fontanny i bieganie za gołębiami. Atrakcją są również ozdoby świąteczne wystawiane dwa razy w roku. Dzieci podczas zabawy mogą niespodziewanie wybiec na ulicę, wówczas może być bardzo niebezpiecznie. Wydaje się - powiedziała liderka - że niski płotek ozdobny zdałby tu egzamin. Zaproponowała, aby na rynku znalazło się jakieś miejsce na namalowanie kilku gier chodnikowych, które spełnią rolę edukacyjno-rekreacyjną. Dalej argumentowała - mają tę zaletę, że są niedrogie i nie zabierają na stałe przestrzeni rynku. Młode matki i seniorzy widzieli potrzebę wstawienia ławki po drugiej stronie fontanny oraz zrobienia ławki dookoła drzew.</a:t>
            </a:r>
          </a:p>
        </p:txBody>
      </p:sp>
      <p:pic>
        <p:nvPicPr>
          <p:cNvPr id="6" name="Obraz 5">
            <a:extLst>
              <a:ext uri="{FF2B5EF4-FFF2-40B4-BE49-F238E27FC236}">
                <a16:creationId xmlns:a16="http://schemas.microsoft.com/office/drawing/2014/main" id="{B44CC235-8284-4D7A-A94B-6787B66F24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9" y="1268760"/>
            <a:ext cx="2520868" cy="1652569"/>
          </a:xfrm>
          <a:prstGeom prst="rect">
            <a:avLst/>
          </a:prstGeom>
        </p:spPr>
      </p:pic>
      <p:pic>
        <p:nvPicPr>
          <p:cNvPr id="8" name="Obraz 7">
            <a:extLst>
              <a:ext uri="{FF2B5EF4-FFF2-40B4-BE49-F238E27FC236}">
                <a16:creationId xmlns:a16="http://schemas.microsoft.com/office/drawing/2014/main" id="{872A3F7F-C4F5-4C45-8D8C-9C0343DC77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721" y="3332137"/>
            <a:ext cx="1996772" cy="2101212"/>
          </a:xfrm>
          <a:prstGeom prst="rect">
            <a:avLst/>
          </a:prstGeom>
        </p:spPr>
      </p:pic>
      <p:pic>
        <p:nvPicPr>
          <p:cNvPr id="10" name="Obraz 9">
            <a:extLst>
              <a:ext uri="{FF2B5EF4-FFF2-40B4-BE49-F238E27FC236}">
                <a16:creationId xmlns:a16="http://schemas.microsoft.com/office/drawing/2014/main" id="{451590C4-39CF-48AA-8EB6-AB25D494A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56" y="3933056"/>
            <a:ext cx="3167774" cy="1500293"/>
          </a:xfrm>
          <a:prstGeom prst="rect">
            <a:avLst/>
          </a:prstGeom>
        </p:spPr>
      </p:pic>
      <p:pic>
        <p:nvPicPr>
          <p:cNvPr id="1026" name="Picture 2" descr="Gry Podwórkowe z Masy Termoplastycznej, ✓Gry Asfaltowe, ✓Zabawy  Dydaktyczne, - Śródmieście - Gumtree Poland - 488997780 | Gumtree">
            <a:extLst>
              <a:ext uri="{FF2B5EF4-FFF2-40B4-BE49-F238E27FC236}">
                <a16:creationId xmlns:a16="http://schemas.microsoft.com/office/drawing/2014/main" id="{A3CEB47A-702C-4BD5-AA84-4844B64595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5175" y="3911804"/>
            <a:ext cx="1500293" cy="1500293"/>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a:extLst>
              <a:ext uri="{FF2B5EF4-FFF2-40B4-BE49-F238E27FC236}">
                <a16:creationId xmlns:a16="http://schemas.microsoft.com/office/drawing/2014/main" id="{0446C454-6064-4FBA-98D1-58B33A820963}"/>
              </a:ext>
            </a:extLst>
          </p:cNvPr>
          <p:cNvSpPr txBox="1"/>
          <p:nvPr/>
        </p:nvSpPr>
        <p:spPr>
          <a:xfrm>
            <a:off x="546329" y="5373216"/>
            <a:ext cx="3456441" cy="461665"/>
          </a:xfrm>
          <a:prstGeom prst="rect">
            <a:avLst/>
          </a:prstGeom>
          <a:noFill/>
        </p:spPr>
        <p:txBody>
          <a:bodyPr wrap="square">
            <a:spAutoFit/>
          </a:bodyPr>
          <a:lstStyle/>
          <a:p>
            <a:r>
              <a:rPr lang="pl-PL" sz="1200" b="1" dirty="0">
                <a:solidFill>
                  <a:srgbClr val="006600"/>
                </a:solidFill>
              </a:rPr>
              <a:t>Fot. 14. Płotek bezpieczeństwa dla malucha - propozycje matek dzieci do lat 3 </a:t>
            </a:r>
          </a:p>
        </p:txBody>
      </p:sp>
      <p:sp>
        <p:nvSpPr>
          <p:cNvPr id="11" name="pole tekstowe 10">
            <a:extLst>
              <a:ext uri="{FF2B5EF4-FFF2-40B4-BE49-F238E27FC236}">
                <a16:creationId xmlns:a16="http://schemas.microsoft.com/office/drawing/2014/main" id="{D3F2D699-D178-4BE3-A9CE-AB596041D934}"/>
              </a:ext>
            </a:extLst>
          </p:cNvPr>
          <p:cNvSpPr txBox="1"/>
          <p:nvPr/>
        </p:nvSpPr>
        <p:spPr>
          <a:xfrm>
            <a:off x="6084169" y="2903652"/>
            <a:ext cx="2632071" cy="461665"/>
          </a:xfrm>
          <a:prstGeom prst="rect">
            <a:avLst/>
          </a:prstGeom>
          <a:noFill/>
        </p:spPr>
        <p:txBody>
          <a:bodyPr wrap="square">
            <a:spAutoFit/>
          </a:bodyPr>
          <a:lstStyle/>
          <a:p>
            <a:r>
              <a:rPr lang="pl-PL" sz="1200" b="1" dirty="0">
                <a:solidFill>
                  <a:srgbClr val="006600"/>
                </a:solidFill>
              </a:rPr>
              <a:t>Fot. 13. Gry i zabawy chodnikowe - propozycje matek dzieci do lat 3 </a:t>
            </a:r>
          </a:p>
        </p:txBody>
      </p:sp>
      <p:sp>
        <p:nvSpPr>
          <p:cNvPr id="12" name="pole tekstowe 11">
            <a:extLst>
              <a:ext uri="{FF2B5EF4-FFF2-40B4-BE49-F238E27FC236}">
                <a16:creationId xmlns:a16="http://schemas.microsoft.com/office/drawing/2014/main" id="{6BB3BDF2-AC48-4863-BA60-CB2B722AB5F0}"/>
              </a:ext>
            </a:extLst>
          </p:cNvPr>
          <p:cNvSpPr txBox="1"/>
          <p:nvPr/>
        </p:nvSpPr>
        <p:spPr>
          <a:xfrm>
            <a:off x="6242519" y="5388047"/>
            <a:ext cx="2736303" cy="461665"/>
          </a:xfrm>
          <a:prstGeom prst="rect">
            <a:avLst/>
          </a:prstGeom>
          <a:noFill/>
        </p:spPr>
        <p:txBody>
          <a:bodyPr wrap="square">
            <a:spAutoFit/>
          </a:bodyPr>
          <a:lstStyle/>
          <a:p>
            <a:r>
              <a:rPr lang="pl-PL" sz="1200" b="1" dirty="0">
                <a:solidFill>
                  <a:srgbClr val="006600"/>
                </a:solidFill>
              </a:rPr>
              <a:t>Fot. 16. Gry i zabawy chodnikowe - propozycje matek dzieci do lat 3 </a:t>
            </a:r>
          </a:p>
        </p:txBody>
      </p:sp>
      <p:sp>
        <p:nvSpPr>
          <p:cNvPr id="13" name="pole tekstowe 12">
            <a:extLst>
              <a:ext uri="{FF2B5EF4-FFF2-40B4-BE49-F238E27FC236}">
                <a16:creationId xmlns:a16="http://schemas.microsoft.com/office/drawing/2014/main" id="{C9064D22-B70F-47D4-B33A-087A6F4953B9}"/>
              </a:ext>
            </a:extLst>
          </p:cNvPr>
          <p:cNvSpPr txBox="1"/>
          <p:nvPr/>
        </p:nvSpPr>
        <p:spPr>
          <a:xfrm>
            <a:off x="3729285" y="5403561"/>
            <a:ext cx="2632071" cy="461665"/>
          </a:xfrm>
          <a:prstGeom prst="rect">
            <a:avLst/>
          </a:prstGeom>
          <a:noFill/>
        </p:spPr>
        <p:txBody>
          <a:bodyPr wrap="square">
            <a:spAutoFit/>
          </a:bodyPr>
          <a:lstStyle/>
          <a:p>
            <a:r>
              <a:rPr lang="pl-PL" sz="1200" b="1" dirty="0">
                <a:solidFill>
                  <a:srgbClr val="006600"/>
                </a:solidFill>
              </a:rPr>
              <a:t>Fot. 15. Gry i zabawy chodnikowe - propozycje matek dzieci do lat 3 </a:t>
            </a:r>
          </a:p>
        </p:txBody>
      </p:sp>
    </p:spTree>
    <p:extLst>
      <p:ext uri="{BB962C8B-B14F-4D97-AF65-F5344CB8AC3E}">
        <p14:creationId xmlns:p14="http://schemas.microsoft.com/office/powerpoint/2010/main" val="2278857710"/>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7F1E909B-B39C-4D92-8102-1F08CB4DEF0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33397"/>
            <a:ext cx="7920880" cy="3411827"/>
          </a:xfrm>
          <a:prstGeom prst="rect">
            <a:avLst/>
          </a:prstGeom>
          <a:noFill/>
          <a:ln>
            <a:noFill/>
          </a:ln>
        </p:spPr>
      </p:pic>
      <p:sp>
        <p:nvSpPr>
          <p:cNvPr id="4" name="pole tekstowe 3">
            <a:extLst>
              <a:ext uri="{FF2B5EF4-FFF2-40B4-BE49-F238E27FC236}">
                <a16:creationId xmlns:a16="http://schemas.microsoft.com/office/drawing/2014/main" id="{DEE707FE-C16C-4A3F-8481-DDBF834D84BB}"/>
              </a:ext>
            </a:extLst>
          </p:cNvPr>
          <p:cNvSpPr txBox="1"/>
          <p:nvPr/>
        </p:nvSpPr>
        <p:spPr>
          <a:xfrm>
            <a:off x="467544" y="836712"/>
            <a:ext cx="7632848" cy="123110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Drugi punkt: </a:t>
            </a:r>
            <a:r>
              <a:rPr kumimoji="0" lang="pl-PL"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Ulica św. Ducha.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Na której znajdują się: przystanek komunikacji miejskiej, market „Netto”, Dom Rzemiosła, apteka, parkingi, przejścia dla pieszych, w tym jedno świetlne, bank oraz Poczta Polska przy Poznańskiej i róg św. Ducha. </a:t>
            </a:r>
          </a:p>
        </p:txBody>
      </p:sp>
      <p:sp>
        <p:nvSpPr>
          <p:cNvPr id="3" name="pole tekstowe 2">
            <a:extLst>
              <a:ext uri="{FF2B5EF4-FFF2-40B4-BE49-F238E27FC236}">
                <a16:creationId xmlns:a16="http://schemas.microsoft.com/office/drawing/2014/main" id="{733F9E77-AC68-4C5D-9A63-135D7B14833E}"/>
              </a:ext>
            </a:extLst>
          </p:cNvPr>
          <p:cNvSpPr txBox="1"/>
          <p:nvPr/>
        </p:nvSpPr>
        <p:spPr>
          <a:xfrm>
            <a:off x="755576" y="5445224"/>
            <a:ext cx="7776864" cy="523220"/>
          </a:xfrm>
          <a:prstGeom prst="rect">
            <a:avLst/>
          </a:prstGeom>
          <a:noFill/>
        </p:spPr>
        <p:txBody>
          <a:bodyPr wrap="square" rtlCol="0">
            <a:spAutoFit/>
          </a:bodyPr>
          <a:lstStyle/>
          <a:p>
            <a:r>
              <a:rPr lang="pl-PL" sz="1000" i="1" dirty="0"/>
              <a:t>Źródło:</a:t>
            </a:r>
            <a:r>
              <a:rPr lang="pl-PL" dirty="0"/>
              <a:t> </a:t>
            </a:r>
            <a:r>
              <a:rPr lang="pl-PL" sz="1000" dirty="0" err="1"/>
              <a:t>google.maps.pleszew</a:t>
            </a:r>
            <a:r>
              <a:rPr lang="pl-PL" sz="1000" dirty="0"/>
              <a:t>, mapka nr 1. Drugi punkt: trasa spaceru diagnostycznego – Rynek, ulica św. Ducha</a:t>
            </a:r>
          </a:p>
          <a:p>
            <a:endParaRPr lang="pl-PL" sz="1000" dirty="0"/>
          </a:p>
        </p:txBody>
      </p:sp>
    </p:spTree>
    <p:extLst>
      <p:ext uri="{BB962C8B-B14F-4D97-AF65-F5344CB8AC3E}">
        <p14:creationId xmlns:p14="http://schemas.microsoft.com/office/powerpoint/2010/main" val="1180196323"/>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A49B76C-2FEC-4983-A766-5B6EA4484528}"/>
              </a:ext>
            </a:extLst>
          </p:cNvPr>
          <p:cNvSpPr txBox="1"/>
          <p:nvPr/>
        </p:nvSpPr>
        <p:spPr>
          <a:xfrm>
            <a:off x="533965" y="3501008"/>
            <a:ext cx="8076070" cy="2400657"/>
          </a:xfrm>
          <a:prstGeom prst="rect">
            <a:avLst/>
          </a:prstGeom>
          <a:noFill/>
        </p:spPr>
        <p:txBody>
          <a:bodyPr wrap="square" rtlCol="0">
            <a:spAutoFit/>
          </a:bodyPr>
          <a:lstStyle/>
          <a:p>
            <a:pPr algn="just"/>
            <a:r>
              <a:rPr lang="pl-PL" sz="1500" dirty="0">
                <a:solidFill>
                  <a:srgbClr val="006600"/>
                </a:solidFill>
              </a:rPr>
              <a:t>Na spacerze diagnostycznym jeden z seniorów wyraził opinię, że na ulicy Poznańskiej od Rynku do św. Ducha przydałoby się przejście dla pieszych. Wyrażono opinie, że prawie przy każdym przejściu dla pieszych krawężniki są zdecydowanie zbyt wysokie. Z jednej strony są niższe, z drugiej wyższe. Poczta nie jest przystosowana do potrzeb seniorów osób niepełnosprawnych i matek z dziećmi do lat trzech. Przy schodach jest dzwonek, lecz miejsce to nie jest zadaszone. Winda przy Banku Santander nie działa, nie ma również informacji o tym. Na św. Ducha jest nowe przejście świetlne bardzo atrakcyjne szczególnie wieczorem. Niestety tam również są różnice w wysokości krawężników. Na nowym przejściu na ulicy Wojska Polskiego jest dokładnie tak samo. Światła przy przejściach obecnie są wyłączone, a działały tylko w czasie, kiedy trwał remont tych przejść. W opinii seniorów obok przystanku autobusowego na ul. św. Ducha przydałoby się więcej zieleni.  </a:t>
            </a:r>
          </a:p>
        </p:txBody>
      </p:sp>
      <p:pic>
        <p:nvPicPr>
          <p:cNvPr id="8" name="Obraz 7">
            <a:extLst>
              <a:ext uri="{FF2B5EF4-FFF2-40B4-BE49-F238E27FC236}">
                <a16:creationId xmlns:a16="http://schemas.microsoft.com/office/drawing/2014/main" id="{5D9102AB-DBDB-48C6-A0DD-0948A48536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1218308"/>
            <a:ext cx="1956331" cy="1956331"/>
          </a:xfrm>
          <a:prstGeom prst="rect">
            <a:avLst/>
          </a:prstGeom>
        </p:spPr>
      </p:pic>
      <p:pic>
        <p:nvPicPr>
          <p:cNvPr id="14" name="Obraz 13">
            <a:extLst>
              <a:ext uri="{FF2B5EF4-FFF2-40B4-BE49-F238E27FC236}">
                <a16:creationId xmlns:a16="http://schemas.microsoft.com/office/drawing/2014/main" id="{BCF78000-B641-4D4A-BD02-A5FE6421A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461" y="829364"/>
            <a:ext cx="2343766" cy="2343766"/>
          </a:xfrm>
          <a:prstGeom prst="rect">
            <a:avLst/>
          </a:prstGeom>
        </p:spPr>
      </p:pic>
      <p:pic>
        <p:nvPicPr>
          <p:cNvPr id="4" name="Obraz 3">
            <a:extLst>
              <a:ext uri="{FF2B5EF4-FFF2-40B4-BE49-F238E27FC236}">
                <a16:creationId xmlns:a16="http://schemas.microsoft.com/office/drawing/2014/main" id="{44AA7D42-D666-41CD-95F1-62F0B9731B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8052" y="887551"/>
            <a:ext cx="2315331" cy="2315331"/>
          </a:xfrm>
          <a:prstGeom prst="rect">
            <a:avLst/>
          </a:prstGeom>
        </p:spPr>
      </p:pic>
      <p:sp>
        <p:nvSpPr>
          <p:cNvPr id="9" name="pole tekstowe 8">
            <a:extLst>
              <a:ext uri="{FF2B5EF4-FFF2-40B4-BE49-F238E27FC236}">
                <a16:creationId xmlns:a16="http://schemas.microsoft.com/office/drawing/2014/main" id="{366638A3-A7AA-4DF2-858A-3B31C5520EC4}"/>
              </a:ext>
            </a:extLst>
          </p:cNvPr>
          <p:cNvSpPr txBox="1"/>
          <p:nvPr/>
        </p:nvSpPr>
        <p:spPr>
          <a:xfrm>
            <a:off x="728915" y="3159093"/>
            <a:ext cx="23437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17. Seniorzy przy nieczynnej windzie Banku Santander </a:t>
            </a:r>
          </a:p>
        </p:txBody>
      </p:sp>
      <p:sp>
        <p:nvSpPr>
          <p:cNvPr id="10" name="pole tekstowe 9">
            <a:extLst>
              <a:ext uri="{FF2B5EF4-FFF2-40B4-BE49-F238E27FC236}">
                <a16:creationId xmlns:a16="http://schemas.microsoft.com/office/drawing/2014/main" id="{6D052898-E070-4D28-B644-86A54BE8FB4B}"/>
              </a:ext>
            </a:extLst>
          </p:cNvPr>
          <p:cNvSpPr txBox="1"/>
          <p:nvPr/>
        </p:nvSpPr>
        <p:spPr>
          <a:xfrm>
            <a:off x="3490600" y="3140307"/>
            <a:ext cx="29223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18. Seniorzy na przejściu dla pieszych przy ulicy św. Ducha </a:t>
            </a:r>
          </a:p>
        </p:txBody>
      </p:sp>
      <p:sp>
        <p:nvSpPr>
          <p:cNvPr id="11" name="pole tekstowe 10">
            <a:extLst>
              <a:ext uri="{FF2B5EF4-FFF2-40B4-BE49-F238E27FC236}">
                <a16:creationId xmlns:a16="http://schemas.microsoft.com/office/drawing/2014/main" id="{F55F8C3B-B400-4F64-948D-A8F98A738926}"/>
              </a:ext>
            </a:extLst>
          </p:cNvPr>
          <p:cNvSpPr txBox="1"/>
          <p:nvPr/>
        </p:nvSpPr>
        <p:spPr>
          <a:xfrm>
            <a:off x="6300192" y="3140307"/>
            <a:ext cx="24117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19. Seniorzy przy schodach Poczty Polskiej </a:t>
            </a:r>
          </a:p>
        </p:txBody>
      </p:sp>
    </p:spTree>
    <p:extLst>
      <p:ext uri="{BB962C8B-B14F-4D97-AF65-F5344CB8AC3E}">
        <p14:creationId xmlns:p14="http://schemas.microsoft.com/office/powerpoint/2010/main" val="2343043070"/>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7A94999B-4811-4273-B126-B73A7DB9FFDB}"/>
              </a:ext>
            </a:extLst>
          </p:cNvPr>
          <p:cNvSpPr txBox="1"/>
          <p:nvPr/>
        </p:nvSpPr>
        <p:spPr>
          <a:xfrm>
            <a:off x="611560" y="908720"/>
            <a:ext cx="7920880" cy="615553"/>
          </a:xfrm>
          <a:prstGeom prst="rect">
            <a:avLst/>
          </a:prstGeom>
          <a:noFill/>
        </p:spPr>
        <p:txBody>
          <a:bodyPr wrap="square">
            <a:spAutoFit/>
          </a:bodyPr>
          <a:lstStyle/>
          <a:p>
            <a:r>
              <a:rPr lang="pl-PL" sz="2000" b="1" dirty="0">
                <a:solidFill>
                  <a:srgbClr val="99CC00"/>
                </a:solidFill>
              </a:rPr>
              <a:t>Trzeci punkt:</a:t>
            </a:r>
            <a:r>
              <a:rPr lang="pl-PL" sz="2000" dirty="0">
                <a:solidFill>
                  <a:srgbClr val="99CC00"/>
                </a:solidFill>
              </a:rPr>
              <a:t> </a:t>
            </a:r>
            <a:r>
              <a:rPr lang="pl-PL" dirty="0">
                <a:solidFill>
                  <a:srgbClr val="99CC00"/>
                </a:solidFill>
              </a:rPr>
              <a:t>ul. Poznańska - Muzeum Regionalne, Starostwo Powiatowe.</a:t>
            </a:r>
          </a:p>
          <a:p>
            <a:r>
              <a:rPr lang="pl-PL" sz="1400" dirty="0">
                <a:solidFill>
                  <a:srgbClr val="006600"/>
                </a:solidFill>
              </a:rPr>
              <a:t>Przejście od św. Ducha przez Poznańską, gen. Hallera, Lipowa, Zielona koło Komendy Policji.</a:t>
            </a:r>
            <a:endParaRPr lang="pl-PL" sz="1400" dirty="0"/>
          </a:p>
        </p:txBody>
      </p:sp>
      <p:pic>
        <p:nvPicPr>
          <p:cNvPr id="6" name="Obraz 5">
            <a:extLst>
              <a:ext uri="{FF2B5EF4-FFF2-40B4-BE49-F238E27FC236}">
                <a16:creationId xmlns:a16="http://schemas.microsoft.com/office/drawing/2014/main" id="{897D00C4-585F-4EC8-A621-B848DB4C4AD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7992888" cy="3816424"/>
          </a:xfrm>
          <a:prstGeom prst="rect">
            <a:avLst/>
          </a:prstGeom>
          <a:noFill/>
          <a:ln>
            <a:noFill/>
          </a:ln>
        </p:spPr>
      </p:pic>
      <p:sp>
        <p:nvSpPr>
          <p:cNvPr id="5" name="pole tekstowe 4">
            <a:extLst>
              <a:ext uri="{FF2B5EF4-FFF2-40B4-BE49-F238E27FC236}">
                <a16:creationId xmlns:a16="http://schemas.microsoft.com/office/drawing/2014/main" id="{E57930E3-CB2C-47AE-B264-130B978A394A}"/>
              </a:ext>
            </a:extLst>
          </p:cNvPr>
          <p:cNvSpPr txBox="1"/>
          <p:nvPr/>
        </p:nvSpPr>
        <p:spPr>
          <a:xfrm>
            <a:off x="525547" y="5395863"/>
            <a:ext cx="83669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00" b="0" i="1" u="none" strike="noStrike" kern="1200" cap="none" spc="0" normalizeH="0" baseline="0" noProof="0" dirty="0">
                <a:ln>
                  <a:noFill/>
                </a:ln>
                <a:solidFill>
                  <a:prstClr val="black"/>
                </a:solidFill>
                <a:effectLst/>
                <a:uLnTx/>
                <a:uFillTx/>
                <a:latin typeface="Calibri"/>
                <a:ea typeface="+mn-ea"/>
                <a:cs typeface="+mn-cs"/>
              </a:rPr>
              <a:t>Źródło:</a:t>
            </a:r>
            <a:r>
              <a:rPr kumimoji="0" lang="pl-PL" sz="1800" b="0" i="0" u="none" strike="noStrike" kern="1200" cap="none" spc="0" normalizeH="0" baseline="0" noProof="0" dirty="0">
                <a:ln>
                  <a:noFill/>
                </a:ln>
                <a:solidFill>
                  <a:prstClr val="black"/>
                </a:solidFill>
                <a:effectLst/>
                <a:uLnTx/>
                <a:uFillTx/>
                <a:latin typeface="Calibri"/>
                <a:ea typeface="+mn-ea"/>
                <a:cs typeface="+mn-cs"/>
              </a:rPr>
              <a:t> </a:t>
            </a:r>
            <a:r>
              <a:rPr kumimoji="0" lang="pl-PL" sz="1000" b="0" i="0" u="none" strike="noStrike" kern="1200" cap="none" spc="0" normalizeH="0" baseline="0" noProof="0" dirty="0" err="1">
                <a:ln>
                  <a:noFill/>
                </a:ln>
                <a:solidFill>
                  <a:prstClr val="black"/>
                </a:solidFill>
                <a:effectLst/>
                <a:uLnTx/>
                <a:uFillTx/>
                <a:latin typeface="Calibri"/>
                <a:ea typeface="+mn-ea"/>
                <a:cs typeface="+mn-cs"/>
              </a:rPr>
              <a:t>google.maps.pleszew</a:t>
            </a:r>
            <a:r>
              <a:rPr kumimoji="0" lang="pl-PL" sz="1000" b="0" i="0" u="none" strike="noStrike" kern="1200" cap="none" spc="0" normalizeH="0" baseline="0" noProof="0" dirty="0">
                <a:ln>
                  <a:noFill/>
                </a:ln>
                <a:solidFill>
                  <a:prstClr val="black"/>
                </a:solidFill>
                <a:effectLst/>
                <a:uLnTx/>
                <a:uFillTx/>
                <a:latin typeface="Calibri"/>
                <a:ea typeface="+mn-ea"/>
                <a:cs typeface="+mn-cs"/>
              </a:rPr>
              <a:t>, mapka nr 2. Trzeci punkt: trasa spaceru diagnostycznego -  ul. Poznańska - Muzeum Regionalne, Starostwo Powiatowe </a:t>
            </a:r>
          </a:p>
        </p:txBody>
      </p:sp>
    </p:spTree>
    <p:extLst>
      <p:ext uri="{BB962C8B-B14F-4D97-AF65-F5344CB8AC3E}">
        <p14:creationId xmlns:p14="http://schemas.microsoft.com/office/powerpoint/2010/main" val="3613625776"/>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05ACAD0-C9FB-4B52-A754-041C2B29680C}"/>
              </a:ext>
            </a:extLst>
          </p:cNvPr>
          <p:cNvSpPr txBox="1"/>
          <p:nvPr/>
        </p:nvSpPr>
        <p:spPr>
          <a:xfrm>
            <a:off x="3635896" y="260648"/>
            <a:ext cx="2160240" cy="584775"/>
          </a:xfrm>
          <a:prstGeom prst="rect">
            <a:avLst/>
          </a:prstGeom>
          <a:noFill/>
        </p:spPr>
        <p:txBody>
          <a:bodyPr wrap="square" rtlCol="0">
            <a:spAutoFit/>
          </a:bodyPr>
          <a:lstStyle/>
          <a:p>
            <a:r>
              <a:rPr lang="pl-PL" sz="3200" b="1" dirty="0">
                <a:solidFill>
                  <a:srgbClr val="99CC00"/>
                </a:solidFill>
              </a:rPr>
              <a:t>Spis treści</a:t>
            </a:r>
          </a:p>
        </p:txBody>
      </p:sp>
      <p:sp>
        <p:nvSpPr>
          <p:cNvPr id="3" name="pole tekstowe 2">
            <a:extLst>
              <a:ext uri="{FF2B5EF4-FFF2-40B4-BE49-F238E27FC236}">
                <a16:creationId xmlns:a16="http://schemas.microsoft.com/office/drawing/2014/main" id="{EA69ACAE-D637-4C38-B339-7881E1821014}"/>
              </a:ext>
            </a:extLst>
          </p:cNvPr>
          <p:cNvSpPr txBox="1"/>
          <p:nvPr/>
        </p:nvSpPr>
        <p:spPr>
          <a:xfrm>
            <a:off x="971600" y="965041"/>
            <a:ext cx="7632848" cy="4955203"/>
          </a:xfrm>
          <a:prstGeom prst="rect">
            <a:avLst/>
          </a:prstGeom>
          <a:noFill/>
        </p:spPr>
        <p:txBody>
          <a:bodyPr wrap="square" rtlCol="0">
            <a:spAutoFit/>
          </a:bodyPr>
          <a:lstStyle/>
          <a:p>
            <a:pPr marL="342900" indent="-342900">
              <a:buAutoNum type="arabicPeriod"/>
            </a:pPr>
            <a:r>
              <a:rPr lang="pl-PL" sz="2000" dirty="0">
                <a:solidFill>
                  <a:srgbClr val="006600"/>
                </a:solidFill>
              </a:rPr>
              <a:t>Wstęp</a:t>
            </a:r>
          </a:p>
          <a:p>
            <a:pPr marL="342900" indent="-342900">
              <a:buAutoNum type="arabicPeriod"/>
            </a:pPr>
            <a:r>
              <a:rPr lang="pl-PL" sz="2000" dirty="0">
                <a:solidFill>
                  <a:srgbClr val="006600"/>
                </a:solidFill>
              </a:rPr>
              <a:t>Nota metodologiczna</a:t>
            </a:r>
          </a:p>
          <a:p>
            <a:pPr marL="342900" indent="-342900">
              <a:buAutoNum type="arabicPeriod"/>
            </a:pPr>
            <a:r>
              <a:rPr lang="pl-PL" sz="2000" dirty="0">
                <a:solidFill>
                  <a:srgbClr val="006600"/>
                </a:solidFill>
              </a:rPr>
              <a:t>Techniki i metody badawcze</a:t>
            </a:r>
          </a:p>
          <a:p>
            <a:pPr marL="342900" indent="-342900">
              <a:buAutoNum type="arabicPeriod"/>
            </a:pPr>
            <a:r>
              <a:rPr lang="pl-PL" sz="2000" dirty="0">
                <a:solidFill>
                  <a:srgbClr val="006600"/>
                </a:solidFill>
              </a:rPr>
              <a:t>Charakterystyka grup interesariuszy - seniorzy </a:t>
            </a:r>
          </a:p>
          <a:p>
            <a:pPr marL="342900" indent="-342900">
              <a:buAutoNum type="arabicPeriod"/>
            </a:pPr>
            <a:r>
              <a:rPr lang="pl-PL" sz="2000" dirty="0">
                <a:solidFill>
                  <a:srgbClr val="006600"/>
                </a:solidFill>
              </a:rPr>
              <a:t>Charakterystyka grup interesariuszy - niepełnosprawni</a:t>
            </a:r>
          </a:p>
          <a:p>
            <a:pPr marL="342900" indent="-342900">
              <a:buAutoNum type="arabicPeriod"/>
            </a:pPr>
            <a:r>
              <a:rPr lang="pl-PL" sz="2000" dirty="0">
                <a:solidFill>
                  <a:srgbClr val="006600"/>
                </a:solidFill>
              </a:rPr>
              <a:t>Charakterystyka grup interesariuszy - matki z dziećmi do lat 3</a:t>
            </a:r>
          </a:p>
          <a:p>
            <a:pPr marL="342900" indent="-342900">
              <a:buAutoNum type="arabicPeriod"/>
            </a:pPr>
            <a:r>
              <a:rPr lang="pl-PL" sz="2000" dirty="0">
                <a:solidFill>
                  <a:srgbClr val="006600"/>
                </a:solidFill>
              </a:rPr>
              <a:t>Główne pytania badawcze</a:t>
            </a:r>
          </a:p>
          <a:p>
            <a:pPr marL="342900" indent="-342900">
              <a:buAutoNum type="arabicPeriod"/>
            </a:pPr>
            <a:r>
              <a:rPr lang="pl-PL" sz="2000" dirty="0">
                <a:solidFill>
                  <a:srgbClr val="006600"/>
                </a:solidFill>
              </a:rPr>
              <a:t>Trasa spaceru diagnostycznego</a:t>
            </a:r>
          </a:p>
          <a:p>
            <a:pPr marL="342900" indent="-342900">
              <a:buAutoNum type="arabicPeriod"/>
            </a:pPr>
            <a:r>
              <a:rPr lang="pl-PL" sz="2000" dirty="0">
                <a:solidFill>
                  <a:srgbClr val="006600"/>
                </a:solidFill>
              </a:rPr>
              <a:t>Sprawozdania z miejsc (punktów) spaceru diagnostycznego wraz </a:t>
            </a:r>
            <a:br>
              <a:rPr lang="pl-PL" sz="2000" dirty="0">
                <a:solidFill>
                  <a:srgbClr val="006600"/>
                </a:solidFill>
              </a:rPr>
            </a:br>
            <a:r>
              <a:rPr lang="pl-PL" sz="2000" dirty="0">
                <a:solidFill>
                  <a:srgbClr val="006600"/>
                </a:solidFill>
              </a:rPr>
              <a:t>z dokumentacją zdjęciową i mapkami tras  </a:t>
            </a:r>
          </a:p>
          <a:p>
            <a:pPr marL="342900" indent="-342900">
              <a:buAutoNum type="arabicPeriod"/>
            </a:pPr>
            <a:r>
              <a:rPr lang="pl-PL" sz="2000" dirty="0">
                <a:solidFill>
                  <a:srgbClr val="006600"/>
                </a:solidFill>
              </a:rPr>
              <a:t>Wybrane swobodne wypowiedzi interesariuszy </a:t>
            </a:r>
            <a:r>
              <a:rPr lang="pl-PL" sz="1600" dirty="0">
                <a:solidFill>
                  <a:srgbClr val="006600"/>
                </a:solidFill>
              </a:rPr>
              <a:t>(o szerszej problematyce niż wyznaczone miejsca potencjalnych barier przestrzeni publicznej) </a:t>
            </a:r>
          </a:p>
          <a:p>
            <a:pPr marL="342900" indent="-342900">
              <a:buAutoNum type="arabicPeriod"/>
            </a:pPr>
            <a:r>
              <a:rPr lang="pl-PL" sz="2000" dirty="0">
                <a:solidFill>
                  <a:srgbClr val="006600"/>
                </a:solidFill>
              </a:rPr>
              <a:t>Wnioski i postulaty seniorów</a:t>
            </a:r>
          </a:p>
          <a:p>
            <a:pPr marL="342900" indent="-342900">
              <a:buAutoNum type="arabicPeriod"/>
            </a:pPr>
            <a:r>
              <a:rPr lang="pl-PL" sz="2000" dirty="0">
                <a:solidFill>
                  <a:srgbClr val="006600"/>
                </a:solidFill>
              </a:rPr>
              <a:t>Wnioski i rekomendacje </a:t>
            </a:r>
          </a:p>
          <a:p>
            <a:pPr marL="342900" indent="-342900">
              <a:buAutoNum type="arabicPeriod"/>
            </a:pPr>
            <a:r>
              <a:rPr lang="pl-PL" sz="2000" dirty="0">
                <a:solidFill>
                  <a:srgbClr val="006600"/>
                </a:solidFill>
              </a:rPr>
              <a:t>Podsumowanie </a:t>
            </a:r>
          </a:p>
          <a:p>
            <a:pPr marL="342900" indent="-342900">
              <a:buAutoNum type="arabicPeriod"/>
            </a:pPr>
            <a:r>
              <a:rPr lang="pl-PL" sz="2000" dirty="0">
                <a:solidFill>
                  <a:srgbClr val="006600"/>
                </a:solidFill>
              </a:rPr>
              <a:t>Spis mapek i zdjęć</a:t>
            </a:r>
          </a:p>
        </p:txBody>
      </p:sp>
    </p:spTree>
    <p:extLst>
      <p:ext uri="{BB962C8B-B14F-4D97-AF65-F5344CB8AC3E}">
        <p14:creationId xmlns:p14="http://schemas.microsoft.com/office/powerpoint/2010/main" val="3818624388"/>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9D0DB83-7330-447A-B6CF-D9593FBF30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2381" y="1250651"/>
            <a:ext cx="2040369" cy="1530277"/>
          </a:xfrm>
          <a:prstGeom prst="rect">
            <a:avLst/>
          </a:prstGeom>
        </p:spPr>
      </p:pic>
      <p:pic>
        <p:nvPicPr>
          <p:cNvPr id="2050" name="Picture 2">
            <a:extLst>
              <a:ext uri="{FF2B5EF4-FFF2-40B4-BE49-F238E27FC236}">
                <a16:creationId xmlns:a16="http://schemas.microsoft.com/office/drawing/2014/main" id="{3C9DD4AB-A795-4284-8396-BF2BBC5718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8769" y="3160772"/>
            <a:ext cx="2043221" cy="1458618"/>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113A4632-619D-4316-99FB-CF76A20CF7DF}"/>
              </a:ext>
            </a:extLst>
          </p:cNvPr>
          <p:cNvSpPr txBox="1"/>
          <p:nvPr/>
        </p:nvSpPr>
        <p:spPr>
          <a:xfrm>
            <a:off x="544052" y="674400"/>
            <a:ext cx="3382690" cy="5509200"/>
          </a:xfrm>
          <a:prstGeom prst="rect">
            <a:avLst/>
          </a:prstGeom>
          <a:noFill/>
        </p:spPr>
        <p:txBody>
          <a:bodyPr wrap="square">
            <a:spAutoFit/>
          </a:bodyPr>
          <a:lstStyle/>
          <a:p>
            <a:pPr algn="just"/>
            <a:r>
              <a:rPr lang="pl-PL" sz="1600" b="1" dirty="0">
                <a:solidFill>
                  <a:srgbClr val="006600"/>
                </a:solidFill>
              </a:rPr>
              <a:t>Muzeum Regionalne i kino </a:t>
            </a:r>
            <a:r>
              <a:rPr lang="pl-PL" sz="1600" dirty="0">
                <a:solidFill>
                  <a:srgbClr val="006600"/>
                </a:solidFill>
              </a:rPr>
              <a:t>przy ulicy Poznańskiej nie są przystosowane do potrzeb seniorów, osób niepełno-sprawnych i matek z dziećmi do lat 3. W kinie są bardzo wysokie stopnie. Jeżeli ktoś ma problemy z kolanami, wejście do sali kinowej czy też zejście stanowi duży problem. W kinie drzwi nie są dostosowane do osób z ograniczeniami ruchowymi, są za ciężkie. Zdaniem seniorki schody w żadnym z budynków publicznych w mieście nie są oznaczone taśmami odblaskowymi, co znacznie utrudnia tym osobom dostęp do tych miejsc. Podjazd przy ulicy Poznańskiej i krajowej „12” w opinii seniorów jest zbyt stromy, a rynna odpływowa nie ma przejezdnej kratki dla osób poruszających się na wózkach inwalidzkich oraz matek z dziećmi </a:t>
            </a:r>
            <a:br>
              <a:rPr lang="pl-PL" sz="1600" dirty="0">
                <a:solidFill>
                  <a:srgbClr val="006600"/>
                </a:solidFill>
              </a:rPr>
            </a:br>
            <a:r>
              <a:rPr lang="pl-PL" sz="1600" dirty="0">
                <a:solidFill>
                  <a:srgbClr val="006600"/>
                </a:solidFill>
              </a:rPr>
              <a:t>w wózkach.</a:t>
            </a:r>
          </a:p>
        </p:txBody>
      </p:sp>
      <p:pic>
        <p:nvPicPr>
          <p:cNvPr id="6" name="Obraz 5">
            <a:extLst>
              <a:ext uri="{FF2B5EF4-FFF2-40B4-BE49-F238E27FC236}">
                <a16:creationId xmlns:a16="http://schemas.microsoft.com/office/drawing/2014/main" id="{070EED14-4D32-4759-BA44-AB99BA4DFF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4066" y="3175838"/>
            <a:ext cx="1930011" cy="1447508"/>
          </a:xfrm>
          <a:prstGeom prst="rect">
            <a:avLst/>
          </a:prstGeom>
        </p:spPr>
      </p:pic>
      <p:sp>
        <p:nvSpPr>
          <p:cNvPr id="9" name="pole tekstowe 8">
            <a:extLst>
              <a:ext uri="{FF2B5EF4-FFF2-40B4-BE49-F238E27FC236}">
                <a16:creationId xmlns:a16="http://schemas.microsoft.com/office/drawing/2014/main" id="{3BD0201E-06FC-4716-914C-A579C9C6338C}"/>
              </a:ext>
            </a:extLst>
          </p:cNvPr>
          <p:cNvSpPr txBox="1"/>
          <p:nvPr/>
        </p:nvSpPr>
        <p:spPr>
          <a:xfrm>
            <a:off x="3926742" y="4984701"/>
            <a:ext cx="4855429" cy="1015663"/>
          </a:xfrm>
          <a:prstGeom prst="rect">
            <a:avLst/>
          </a:prstGeom>
          <a:noFill/>
        </p:spPr>
        <p:txBody>
          <a:bodyPr wrap="square">
            <a:spAutoFit/>
          </a:bodyPr>
          <a:lstStyle/>
          <a:p>
            <a:pPr algn="just"/>
            <a:r>
              <a:rPr lang="pl-PL" sz="1500" dirty="0">
                <a:solidFill>
                  <a:srgbClr val="006600"/>
                </a:solidFill>
              </a:rPr>
              <a:t>Dobrym przykładem dogodnego wejścia do budynku publicznego dla osób niepełnosprawnych, seniorów i matek z dziećmi do lat 3 jest siedziba PZU, do którego prowadzi sprawna winda. </a:t>
            </a:r>
          </a:p>
        </p:txBody>
      </p:sp>
      <p:pic>
        <p:nvPicPr>
          <p:cNvPr id="7" name="Obraz 6">
            <a:extLst>
              <a:ext uri="{FF2B5EF4-FFF2-40B4-BE49-F238E27FC236}">
                <a16:creationId xmlns:a16="http://schemas.microsoft.com/office/drawing/2014/main" id="{C3C71D05-BB1B-4D44-A215-5FA1A55E35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3783" y="850917"/>
            <a:ext cx="1930011" cy="1930011"/>
          </a:xfrm>
          <a:prstGeom prst="rect">
            <a:avLst/>
          </a:prstGeom>
        </p:spPr>
      </p:pic>
      <p:sp>
        <p:nvSpPr>
          <p:cNvPr id="10" name="pole tekstowe 9">
            <a:extLst>
              <a:ext uri="{FF2B5EF4-FFF2-40B4-BE49-F238E27FC236}">
                <a16:creationId xmlns:a16="http://schemas.microsoft.com/office/drawing/2014/main" id="{B0557867-4DF5-4A5B-9F55-AE365CD9576E}"/>
              </a:ext>
            </a:extLst>
          </p:cNvPr>
          <p:cNvSpPr txBox="1"/>
          <p:nvPr/>
        </p:nvSpPr>
        <p:spPr>
          <a:xfrm>
            <a:off x="6517814" y="4633026"/>
            <a:ext cx="210718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23. Seniorzy przy windzie PZU  </a:t>
            </a:r>
          </a:p>
        </p:txBody>
      </p:sp>
      <p:sp>
        <p:nvSpPr>
          <p:cNvPr id="11" name="pole tekstowe 10">
            <a:extLst>
              <a:ext uri="{FF2B5EF4-FFF2-40B4-BE49-F238E27FC236}">
                <a16:creationId xmlns:a16="http://schemas.microsoft.com/office/drawing/2014/main" id="{9629DED4-1A11-4D4E-B5AB-BD54269B4AF0}"/>
              </a:ext>
            </a:extLst>
          </p:cNvPr>
          <p:cNvSpPr txBox="1"/>
          <p:nvPr/>
        </p:nvSpPr>
        <p:spPr>
          <a:xfrm>
            <a:off x="4088268" y="4619390"/>
            <a:ext cx="24061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22. Seniorzy przy podjeździe na Ul. Poznańskiej i krajowej „12” </a:t>
            </a:r>
          </a:p>
        </p:txBody>
      </p:sp>
      <p:sp>
        <p:nvSpPr>
          <p:cNvPr id="13" name="pole tekstowe 12">
            <a:extLst>
              <a:ext uri="{FF2B5EF4-FFF2-40B4-BE49-F238E27FC236}">
                <a16:creationId xmlns:a16="http://schemas.microsoft.com/office/drawing/2014/main" id="{5A8296C4-2F96-49C9-BBD8-70DA683697DB}"/>
              </a:ext>
            </a:extLst>
          </p:cNvPr>
          <p:cNvSpPr txBox="1"/>
          <p:nvPr/>
        </p:nvSpPr>
        <p:spPr>
          <a:xfrm>
            <a:off x="6611620" y="2734761"/>
            <a:ext cx="20403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21. Seniorzy przy schodach kina </a:t>
            </a:r>
          </a:p>
        </p:txBody>
      </p:sp>
      <p:sp>
        <p:nvSpPr>
          <p:cNvPr id="15" name="pole tekstowe 14">
            <a:extLst>
              <a:ext uri="{FF2B5EF4-FFF2-40B4-BE49-F238E27FC236}">
                <a16:creationId xmlns:a16="http://schemas.microsoft.com/office/drawing/2014/main" id="{4A18FF5D-A2C9-4286-93A2-A13CD21778B9}"/>
              </a:ext>
            </a:extLst>
          </p:cNvPr>
          <p:cNvSpPr txBox="1"/>
          <p:nvPr/>
        </p:nvSpPr>
        <p:spPr>
          <a:xfrm>
            <a:off x="4195885" y="2742631"/>
            <a:ext cx="24061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20. Seniorzy przy schodach Muzeum Regionalnego </a:t>
            </a:r>
          </a:p>
        </p:txBody>
      </p:sp>
    </p:spTree>
    <p:extLst>
      <p:ext uri="{BB962C8B-B14F-4D97-AF65-F5344CB8AC3E}">
        <p14:creationId xmlns:p14="http://schemas.microsoft.com/office/powerpoint/2010/main" val="228032234"/>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FFD6098D-EE20-4DAC-8475-85789215D6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5736" y="692696"/>
            <a:ext cx="1464563" cy="1952751"/>
          </a:xfrm>
          <a:prstGeom prst="rect">
            <a:avLst/>
          </a:prstGeom>
        </p:spPr>
      </p:pic>
      <p:sp>
        <p:nvSpPr>
          <p:cNvPr id="6" name="pole tekstowe 5">
            <a:extLst>
              <a:ext uri="{FF2B5EF4-FFF2-40B4-BE49-F238E27FC236}">
                <a16:creationId xmlns:a16="http://schemas.microsoft.com/office/drawing/2014/main" id="{50F40D67-0C0D-456B-BAA8-18A6E4394BBB}"/>
              </a:ext>
            </a:extLst>
          </p:cNvPr>
          <p:cNvSpPr txBox="1"/>
          <p:nvPr/>
        </p:nvSpPr>
        <p:spPr>
          <a:xfrm>
            <a:off x="534205" y="786235"/>
            <a:ext cx="3634630" cy="1323439"/>
          </a:xfrm>
          <a:prstGeom prst="rect">
            <a:avLst/>
          </a:prstGeom>
          <a:noFill/>
        </p:spPr>
        <p:txBody>
          <a:bodyPr wrap="square">
            <a:spAutoFit/>
          </a:bodyPr>
          <a:lstStyle/>
          <a:p>
            <a:pPr algn="just"/>
            <a:r>
              <a:rPr lang="pl-PL" sz="1600" dirty="0">
                <a:solidFill>
                  <a:srgbClr val="006600"/>
                </a:solidFill>
              </a:rPr>
              <a:t>W drodze do Starostwa na ulicy Zielonej</a:t>
            </a:r>
          </a:p>
          <a:p>
            <a:pPr algn="just"/>
            <a:r>
              <a:rPr lang="pl-PL" sz="1600" dirty="0">
                <a:solidFill>
                  <a:srgbClr val="006600"/>
                </a:solidFill>
              </a:rPr>
              <a:t>stoją na chodnikach samochody, które  utrudniają przejście- zwrócił uwagę jeden z seniorów. Zaproponował wykorzystanie zaniedbanego trawnika na parking. </a:t>
            </a:r>
          </a:p>
        </p:txBody>
      </p:sp>
      <p:pic>
        <p:nvPicPr>
          <p:cNvPr id="8" name="Obraz 7">
            <a:extLst>
              <a:ext uri="{FF2B5EF4-FFF2-40B4-BE49-F238E27FC236}">
                <a16:creationId xmlns:a16="http://schemas.microsoft.com/office/drawing/2014/main" id="{C2C8BF66-24A3-4E4B-A2C5-003E1B6ABF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7348" y="2988832"/>
            <a:ext cx="2181438" cy="1636079"/>
          </a:xfrm>
          <a:prstGeom prst="rect">
            <a:avLst/>
          </a:prstGeom>
        </p:spPr>
      </p:pic>
      <p:pic>
        <p:nvPicPr>
          <p:cNvPr id="1026" name="Picture 2">
            <a:extLst>
              <a:ext uri="{FF2B5EF4-FFF2-40B4-BE49-F238E27FC236}">
                <a16:creationId xmlns:a16="http://schemas.microsoft.com/office/drawing/2014/main" id="{EA83A69A-4166-4E45-A930-F088964271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3132" y="2968727"/>
            <a:ext cx="2208756"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1" name="Obraz 10">
            <a:extLst>
              <a:ext uri="{FF2B5EF4-FFF2-40B4-BE49-F238E27FC236}">
                <a16:creationId xmlns:a16="http://schemas.microsoft.com/office/drawing/2014/main" id="{DD5208B9-56E3-42B6-98E3-F252324C73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7118" y="684162"/>
            <a:ext cx="1464563" cy="1952750"/>
          </a:xfrm>
          <a:prstGeom prst="rect">
            <a:avLst/>
          </a:prstGeom>
        </p:spPr>
      </p:pic>
      <p:sp>
        <p:nvSpPr>
          <p:cNvPr id="14" name="pole tekstowe 13">
            <a:extLst>
              <a:ext uri="{FF2B5EF4-FFF2-40B4-BE49-F238E27FC236}">
                <a16:creationId xmlns:a16="http://schemas.microsoft.com/office/drawing/2014/main" id="{02A8E358-DF4D-4DCB-8F38-1520B969E1F1}"/>
              </a:ext>
            </a:extLst>
          </p:cNvPr>
          <p:cNvSpPr txBox="1"/>
          <p:nvPr/>
        </p:nvSpPr>
        <p:spPr>
          <a:xfrm>
            <a:off x="553675" y="4910408"/>
            <a:ext cx="3226237" cy="12464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500" b="0" i="0" u="none" strike="noStrike" kern="1200" cap="none" spc="0" normalizeH="0" baseline="0" noProof="0" dirty="0">
                <a:ln>
                  <a:noFill/>
                </a:ln>
                <a:solidFill>
                  <a:srgbClr val="006600"/>
                </a:solidFill>
                <a:effectLst/>
                <a:uLnTx/>
                <a:uFillTx/>
                <a:latin typeface="Calibri"/>
                <a:ea typeface="+mn-ea"/>
                <a:cs typeface="+mn-cs"/>
              </a:rPr>
              <a:t>Seniorzy - uczestnicy spaceru stwierdzili, że w Starostwie Powiatowym, jakby zapomniano o potrzebach osób z ograniczeniami ruchowymi. </a:t>
            </a:r>
          </a:p>
        </p:txBody>
      </p:sp>
      <p:pic>
        <p:nvPicPr>
          <p:cNvPr id="15" name="Obraz 14">
            <a:extLst>
              <a:ext uri="{FF2B5EF4-FFF2-40B4-BE49-F238E27FC236}">
                <a16:creationId xmlns:a16="http://schemas.microsoft.com/office/drawing/2014/main" id="{CF351741-3B49-4CB7-A08C-267237A14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138" y="2019355"/>
            <a:ext cx="3389723" cy="2542292"/>
          </a:xfrm>
          <a:prstGeom prst="rect">
            <a:avLst/>
          </a:prstGeom>
        </p:spPr>
      </p:pic>
      <p:sp>
        <p:nvSpPr>
          <p:cNvPr id="10" name="pole tekstowe 9">
            <a:extLst>
              <a:ext uri="{FF2B5EF4-FFF2-40B4-BE49-F238E27FC236}">
                <a16:creationId xmlns:a16="http://schemas.microsoft.com/office/drawing/2014/main" id="{08EB771D-F1C4-48D6-9D98-2F032BE62D0D}"/>
              </a:ext>
            </a:extLst>
          </p:cNvPr>
          <p:cNvSpPr txBox="1"/>
          <p:nvPr/>
        </p:nvSpPr>
        <p:spPr>
          <a:xfrm>
            <a:off x="4028216" y="4590356"/>
            <a:ext cx="23042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27. Seniorzy przed Starostwem Powiatowym</a:t>
            </a:r>
          </a:p>
        </p:txBody>
      </p:sp>
      <p:sp>
        <p:nvSpPr>
          <p:cNvPr id="12" name="pole tekstowe 11">
            <a:extLst>
              <a:ext uri="{FF2B5EF4-FFF2-40B4-BE49-F238E27FC236}">
                <a16:creationId xmlns:a16="http://schemas.microsoft.com/office/drawing/2014/main" id="{BEEF3F75-9F26-48D5-9E3C-3C648555457F}"/>
              </a:ext>
            </a:extLst>
          </p:cNvPr>
          <p:cNvSpPr txBox="1"/>
          <p:nvPr/>
        </p:nvSpPr>
        <p:spPr>
          <a:xfrm>
            <a:off x="6365541" y="2577293"/>
            <a:ext cx="25493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25. Seniorzy przy podjeździe </a:t>
            </a:r>
            <a:br>
              <a:rPr kumimoji="0" lang="pl-PL" sz="1200" b="1" i="0" u="none" strike="noStrike" kern="1200" cap="none" spc="0" normalizeH="0" baseline="0" noProof="0" dirty="0">
                <a:ln>
                  <a:noFill/>
                </a:ln>
                <a:solidFill>
                  <a:srgbClr val="006600"/>
                </a:solidFill>
                <a:effectLst/>
                <a:uLnTx/>
                <a:uFillTx/>
                <a:latin typeface="Calibri"/>
                <a:ea typeface="+mn-ea"/>
                <a:cs typeface="+mn-cs"/>
              </a:rPr>
            </a:br>
            <a:r>
              <a:rPr kumimoji="0" lang="pl-PL" sz="1200" b="1" i="0" u="none" strike="noStrike" kern="1200" cap="none" spc="0" normalizeH="0" baseline="0" noProof="0" dirty="0">
                <a:ln>
                  <a:noFill/>
                </a:ln>
                <a:solidFill>
                  <a:srgbClr val="006600"/>
                </a:solidFill>
                <a:effectLst/>
                <a:uLnTx/>
                <a:uFillTx/>
                <a:latin typeface="Calibri"/>
                <a:ea typeface="+mn-ea"/>
                <a:cs typeface="+mn-cs"/>
              </a:rPr>
              <a:t>do budynku Starostwa Powiatowego</a:t>
            </a:r>
          </a:p>
        </p:txBody>
      </p:sp>
      <p:sp>
        <p:nvSpPr>
          <p:cNvPr id="16" name="pole tekstowe 15">
            <a:extLst>
              <a:ext uri="{FF2B5EF4-FFF2-40B4-BE49-F238E27FC236}">
                <a16:creationId xmlns:a16="http://schemas.microsoft.com/office/drawing/2014/main" id="{2F1EED98-711C-4EAA-B1E6-F4DB911B67AB}"/>
              </a:ext>
            </a:extLst>
          </p:cNvPr>
          <p:cNvSpPr txBox="1"/>
          <p:nvPr/>
        </p:nvSpPr>
        <p:spPr>
          <a:xfrm>
            <a:off x="6317433" y="4609674"/>
            <a:ext cx="23042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28. Schody do budynku B Starostwa Powiatowego  </a:t>
            </a:r>
          </a:p>
        </p:txBody>
      </p:sp>
      <p:sp>
        <p:nvSpPr>
          <p:cNvPr id="17" name="pole tekstowe 16">
            <a:extLst>
              <a:ext uri="{FF2B5EF4-FFF2-40B4-BE49-F238E27FC236}">
                <a16:creationId xmlns:a16="http://schemas.microsoft.com/office/drawing/2014/main" id="{5E479825-02E6-47C1-BD09-4F57EC03D8CD}"/>
              </a:ext>
            </a:extLst>
          </p:cNvPr>
          <p:cNvSpPr txBox="1"/>
          <p:nvPr/>
        </p:nvSpPr>
        <p:spPr>
          <a:xfrm>
            <a:off x="4059437" y="2557975"/>
            <a:ext cx="23042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24. Propozycja seniorów zrobienia parkingu na ul. Zielonej </a:t>
            </a:r>
          </a:p>
        </p:txBody>
      </p:sp>
      <p:sp>
        <p:nvSpPr>
          <p:cNvPr id="18" name="pole tekstowe 17">
            <a:extLst>
              <a:ext uri="{FF2B5EF4-FFF2-40B4-BE49-F238E27FC236}">
                <a16:creationId xmlns:a16="http://schemas.microsoft.com/office/drawing/2014/main" id="{4B092DF4-D7AB-4ABD-A313-8F3A7365E7F4}"/>
              </a:ext>
            </a:extLst>
          </p:cNvPr>
          <p:cNvSpPr txBox="1"/>
          <p:nvPr/>
        </p:nvSpPr>
        <p:spPr>
          <a:xfrm>
            <a:off x="558044" y="4545549"/>
            <a:ext cx="342281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26. Seniorzy przy podjeździe do wejścia głównego Starostwa Powiatowego </a:t>
            </a:r>
          </a:p>
        </p:txBody>
      </p:sp>
      <p:sp>
        <p:nvSpPr>
          <p:cNvPr id="20" name="pole tekstowe 19">
            <a:extLst>
              <a:ext uri="{FF2B5EF4-FFF2-40B4-BE49-F238E27FC236}">
                <a16:creationId xmlns:a16="http://schemas.microsoft.com/office/drawing/2014/main" id="{B64E6F03-B47E-443C-87D6-D34580E91D9A}"/>
              </a:ext>
            </a:extLst>
          </p:cNvPr>
          <p:cNvSpPr txBox="1"/>
          <p:nvPr/>
        </p:nvSpPr>
        <p:spPr>
          <a:xfrm>
            <a:off x="3801161" y="4947683"/>
            <a:ext cx="5032544" cy="1015663"/>
          </a:xfrm>
          <a:prstGeom prst="rect">
            <a:avLst/>
          </a:prstGeom>
          <a:noFill/>
        </p:spPr>
        <p:txBody>
          <a:bodyPr wrap="square">
            <a:spAutoFit/>
          </a:bodyPr>
          <a:lstStyle/>
          <a:p>
            <a:r>
              <a:rPr kumimoji="0" lang="pl-PL" sz="1500" b="0" i="0" u="none" strike="noStrike" kern="1200" cap="none" spc="0" normalizeH="0" baseline="0" noProof="0" dirty="0">
                <a:ln>
                  <a:noFill/>
                </a:ln>
                <a:solidFill>
                  <a:srgbClr val="006600"/>
                </a:solidFill>
                <a:effectLst/>
                <a:uLnTx/>
                <a:uFillTx/>
                <a:latin typeface="Calibri"/>
                <a:ea typeface="+mn-ea"/>
                <a:cs typeface="+mn-cs"/>
              </a:rPr>
              <a:t>Następnie wyliczyli utrudnienia i ograniczenia: brak windy, podjazd jest tylko do budynku głównego, ale zbyt wąski, parking jest nierówny, brak informacji dla niepełnosprawnych przy głównym wejściu. </a:t>
            </a:r>
            <a:endParaRPr lang="pl-PL" sz="1500" dirty="0"/>
          </a:p>
        </p:txBody>
      </p:sp>
    </p:spTree>
    <p:extLst>
      <p:ext uri="{BB962C8B-B14F-4D97-AF65-F5344CB8AC3E}">
        <p14:creationId xmlns:p14="http://schemas.microsoft.com/office/powerpoint/2010/main" val="1289727802"/>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6DE50FA6-4F51-4435-A036-9272BAFBA3A6}"/>
              </a:ext>
            </a:extLst>
          </p:cNvPr>
          <p:cNvSpPr txBox="1"/>
          <p:nvPr/>
        </p:nvSpPr>
        <p:spPr>
          <a:xfrm>
            <a:off x="611560" y="1052736"/>
            <a:ext cx="7560840" cy="6771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Czwarty punkt: </a:t>
            </a:r>
            <a:r>
              <a:rPr kumimoji="0" lang="pl-PL" sz="1800"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ul. Słowackiego - Miejsko-Gminny Ośrodek Pomocy Społecznej.</a:t>
            </a:r>
          </a:p>
        </p:txBody>
      </p:sp>
      <p:pic>
        <p:nvPicPr>
          <p:cNvPr id="4" name="Obraz 3">
            <a:extLst>
              <a:ext uri="{FF2B5EF4-FFF2-40B4-BE49-F238E27FC236}">
                <a16:creationId xmlns:a16="http://schemas.microsoft.com/office/drawing/2014/main" id="{83DFED2A-4A8B-4080-A83E-95712F3DBEF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628800"/>
            <a:ext cx="7848872" cy="3704387"/>
          </a:xfrm>
          <a:prstGeom prst="rect">
            <a:avLst/>
          </a:prstGeom>
          <a:noFill/>
          <a:ln>
            <a:noFill/>
          </a:ln>
        </p:spPr>
      </p:pic>
      <p:sp>
        <p:nvSpPr>
          <p:cNvPr id="5" name="pole tekstowe 4">
            <a:extLst>
              <a:ext uri="{FF2B5EF4-FFF2-40B4-BE49-F238E27FC236}">
                <a16:creationId xmlns:a16="http://schemas.microsoft.com/office/drawing/2014/main" id="{DB309441-C3FE-40A2-ACA8-53B389D4F7AB}"/>
              </a:ext>
            </a:extLst>
          </p:cNvPr>
          <p:cNvSpPr txBox="1"/>
          <p:nvPr/>
        </p:nvSpPr>
        <p:spPr>
          <a:xfrm>
            <a:off x="683568" y="5435932"/>
            <a:ext cx="83529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00" b="0" i="1" u="none" strike="noStrike" kern="1200" cap="none" spc="0" normalizeH="0" baseline="0" noProof="0" dirty="0">
                <a:ln>
                  <a:noFill/>
                </a:ln>
                <a:solidFill>
                  <a:prstClr val="black"/>
                </a:solidFill>
                <a:effectLst/>
                <a:uLnTx/>
                <a:uFillTx/>
                <a:latin typeface="Calibri"/>
                <a:ea typeface="+mn-ea"/>
                <a:cs typeface="+mn-cs"/>
              </a:rPr>
              <a:t>Źródło:</a:t>
            </a:r>
            <a:r>
              <a:rPr kumimoji="0" lang="pl-PL" sz="1800" b="0" i="0" u="none" strike="noStrike" kern="1200" cap="none" spc="0" normalizeH="0" baseline="0" noProof="0" dirty="0">
                <a:ln>
                  <a:noFill/>
                </a:ln>
                <a:solidFill>
                  <a:prstClr val="black"/>
                </a:solidFill>
                <a:effectLst/>
                <a:uLnTx/>
                <a:uFillTx/>
                <a:latin typeface="Calibri"/>
                <a:ea typeface="+mn-ea"/>
                <a:cs typeface="+mn-cs"/>
              </a:rPr>
              <a:t> </a:t>
            </a:r>
            <a:r>
              <a:rPr kumimoji="0" lang="pl-PL" sz="1000" b="0" i="0" u="none" strike="noStrike" kern="1200" cap="none" spc="0" normalizeH="0" baseline="0" noProof="0" dirty="0" err="1">
                <a:ln>
                  <a:noFill/>
                </a:ln>
                <a:solidFill>
                  <a:prstClr val="black"/>
                </a:solidFill>
                <a:effectLst/>
                <a:uLnTx/>
                <a:uFillTx/>
                <a:latin typeface="Calibri"/>
                <a:ea typeface="+mn-ea"/>
                <a:cs typeface="+mn-cs"/>
              </a:rPr>
              <a:t>google.maps.pleszew</a:t>
            </a:r>
            <a:r>
              <a:rPr kumimoji="0" lang="pl-PL" sz="1000" b="0" i="0" u="none" strike="noStrike" kern="1200" cap="none" spc="0" normalizeH="0" baseline="0" noProof="0" dirty="0">
                <a:ln>
                  <a:noFill/>
                </a:ln>
                <a:solidFill>
                  <a:prstClr val="black"/>
                </a:solidFill>
                <a:effectLst/>
                <a:uLnTx/>
                <a:uFillTx/>
                <a:latin typeface="Calibri"/>
                <a:ea typeface="+mn-ea"/>
                <a:cs typeface="+mn-cs"/>
              </a:rPr>
              <a:t>, mapka nr 3. Czwarty punkt: spaceru diagnostycznego - ul. Słowackiego - Miejsko-Gminny Ośrodek Pomocy Społecznej </a:t>
            </a:r>
          </a:p>
        </p:txBody>
      </p:sp>
    </p:spTree>
    <p:extLst>
      <p:ext uri="{BB962C8B-B14F-4D97-AF65-F5344CB8AC3E}">
        <p14:creationId xmlns:p14="http://schemas.microsoft.com/office/powerpoint/2010/main" val="2405873272"/>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D38E274D-F356-41E9-898B-F534EF7139C1}"/>
              </a:ext>
            </a:extLst>
          </p:cNvPr>
          <p:cNvSpPr txBox="1"/>
          <p:nvPr/>
        </p:nvSpPr>
        <p:spPr>
          <a:xfrm>
            <a:off x="4291249" y="3791140"/>
            <a:ext cx="4154343" cy="2062103"/>
          </a:xfrm>
          <a:prstGeom prst="rect">
            <a:avLst/>
          </a:prstGeom>
          <a:noFill/>
        </p:spPr>
        <p:txBody>
          <a:bodyPr wrap="square">
            <a:spAutoFit/>
          </a:bodyPr>
          <a:lstStyle/>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W opinii seniorów na ul. Słowackiego, gdzie znajduje się  Miejsko-Gminny Ośrodek Pomocy Społecznej, są parkingi, z których korzystają pracownicy, brak miejsc dla klientów. Budynek dostosowany jest do osób niepełnosprawnych, jest wygodny podjazd do wózków. W przypadku wezwania dzwonkiem pracownika ośrodka,  pojawia się on szybko, aby pomóc. </a:t>
            </a:r>
          </a:p>
        </p:txBody>
      </p:sp>
      <p:pic>
        <p:nvPicPr>
          <p:cNvPr id="1026" name="Picture 2">
            <a:extLst>
              <a:ext uri="{FF2B5EF4-FFF2-40B4-BE49-F238E27FC236}">
                <a16:creationId xmlns:a16="http://schemas.microsoft.com/office/drawing/2014/main" id="{1F8586B6-26AD-4109-BBE9-CF6203F3C3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283" y="2852936"/>
            <a:ext cx="3456384" cy="2591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56F9CC5-10C1-4CE5-B336-B536C2AC0C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6087" y="836712"/>
            <a:ext cx="3553217" cy="2664296"/>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a:extLst>
              <a:ext uri="{FF2B5EF4-FFF2-40B4-BE49-F238E27FC236}">
                <a16:creationId xmlns:a16="http://schemas.microsoft.com/office/drawing/2014/main" id="{E9DD7830-CA4D-4B76-AD79-22BFE7822280}"/>
              </a:ext>
            </a:extLst>
          </p:cNvPr>
          <p:cNvSpPr txBox="1"/>
          <p:nvPr/>
        </p:nvSpPr>
        <p:spPr>
          <a:xfrm>
            <a:off x="571844" y="836712"/>
            <a:ext cx="3672408" cy="2062103"/>
          </a:xfrm>
          <a:prstGeom prst="rect">
            <a:avLst/>
          </a:prstGeom>
          <a:noFill/>
        </p:spPr>
        <p:txBody>
          <a:bodyPr wrap="square">
            <a:spAutoFit/>
          </a:bodyPr>
          <a:lstStyle/>
          <a:p>
            <a:pPr algn="just"/>
            <a:r>
              <a:rPr kumimoji="0" lang="pl-PL" sz="16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Podczas przejścia od Starostwa do Miejsko -Gminnego Ośrodka Pomocy Społecznej seniorzy spaceru diagnostycznego zwrócili uwagę, że </a:t>
            </a:r>
            <a:r>
              <a:rPr lang="pl-PL" sz="1600" dirty="0">
                <a:solidFill>
                  <a:srgbClr val="006600"/>
                </a:solidFill>
                <a:latin typeface="Calibri" panose="020F0502020204030204" pitchFamily="34" charset="0"/>
                <a:cs typeface="Times New Roman" panose="02020603050405020304" pitchFamily="18" charset="0"/>
              </a:rPr>
              <a:t>Zespół Szkół Technicznych przy ulicy Zielonej nie jest przystosowany do osób z trudnościami w poruszaniu się, brak podjazdów i stosownych udogodnień w budynku. </a:t>
            </a:r>
            <a:endParaRPr lang="pl-PL" sz="1600" dirty="0"/>
          </a:p>
        </p:txBody>
      </p:sp>
      <p:sp>
        <p:nvSpPr>
          <p:cNvPr id="8" name="pole tekstowe 7">
            <a:extLst>
              <a:ext uri="{FF2B5EF4-FFF2-40B4-BE49-F238E27FC236}">
                <a16:creationId xmlns:a16="http://schemas.microsoft.com/office/drawing/2014/main" id="{B09D1377-B105-4FFA-AA2E-18E19182CBAA}"/>
              </a:ext>
            </a:extLst>
          </p:cNvPr>
          <p:cNvSpPr txBox="1"/>
          <p:nvPr/>
        </p:nvSpPr>
        <p:spPr>
          <a:xfrm>
            <a:off x="4247964" y="3501008"/>
            <a:ext cx="4572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30. Seniorzy przed budynkiem Zespołu Szkół Technicznych</a:t>
            </a:r>
          </a:p>
        </p:txBody>
      </p:sp>
      <p:sp>
        <p:nvSpPr>
          <p:cNvPr id="9" name="pole tekstowe 8">
            <a:extLst>
              <a:ext uri="{FF2B5EF4-FFF2-40B4-BE49-F238E27FC236}">
                <a16:creationId xmlns:a16="http://schemas.microsoft.com/office/drawing/2014/main" id="{92DB5F55-7EAA-43B9-BD58-145B22C5789F}"/>
              </a:ext>
            </a:extLst>
          </p:cNvPr>
          <p:cNvSpPr txBox="1"/>
          <p:nvPr/>
        </p:nvSpPr>
        <p:spPr>
          <a:xfrm>
            <a:off x="596998" y="5391578"/>
            <a:ext cx="354295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29. Seniorzy przed budynkiem Miejsko -Gminnego Ośrodka Pomocy Społecznej</a:t>
            </a:r>
          </a:p>
        </p:txBody>
      </p:sp>
    </p:spTree>
    <p:extLst>
      <p:ext uri="{BB962C8B-B14F-4D97-AF65-F5344CB8AC3E}">
        <p14:creationId xmlns:p14="http://schemas.microsoft.com/office/powerpoint/2010/main" val="3705255871"/>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6F918FC1-E29E-4B9F-BD2C-A66B1CBC521F}"/>
              </a:ext>
            </a:extLst>
          </p:cNvPr>
          <p:cNvSpPr txBox="1"/>
          <p:nvPr/>
        </p:nvSpPr>
        <p:spPr>
          <a:xfrm>
            <a:off x="1403648" y="836712"/>
            <a:ext cx="6480720" cy="400110"/>
          </a:xfrm>
          <a:prstGeom prst="rect">
            <a:avLst/>
          </a:prstGeom>
          <a:noFill/>
        </p:spPr>
        <p:txBody>
          <a:bodyPr wrap="square">
            <a:spAutoFit/>
          </a:bodyPr>
          <a:lstStyle/>
          <a:p>
            <a:r>
              <a:rPr kumimoji="0" lang="pl-PL" sz="20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Piąty punkt:</a:t>
            </a:r>
            <a:r>
              <a:rPr kumimoji="0" lang="pl-PL" sz="18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pl-PL" sz="1800"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Park Miejski ulica Bogusza, Ogrodowa.</a:t>
            </a:r>
            <a:endParaRPr lang="pl-PL" dirty="0">
              <a:solidFill>
                <a:srgbClr val="99CC00"/>
              </a:solidFill>
            </a:endParaRPr>
          </a:p>
        </p:txBody>
      </p:sp>
      <p:pic>
        <p:nvPicPr>
          <p:cNvPr id="4" name="Obraz 3">
            <a:extLst>
              <a:ext uri="{FF2B5EF4-FFF2-40B4-BE49-F238E27FC236}">
                <a16:creationId xmlns:a16="http://schemas.microsoft.com/office/drawing/2014/main" id="{F0F336F2-6134-4BCD-978C-E5B8418EBF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484784"/>
            <a:ext cx="7731209" cy="3728318"/>
          </a:xfrm>
          <a:prstGeom prst="rect">
            <a:avLst/>
          </a:prstGeom>
          <a:noFill/>
          <a:ln>
            <a:noFill/>
          </a:ln>
        </p:spPr>
      </p:pic>
      <p:sp>
        <p:nvSpPr>
          <p:cNvPr id="5" name="pole tekstowe 4">
            <a:extLst>
              <a:ext uri="{FF2B5EF4-FFF2-40B4-BE49-F238E27FC236}">
                <a16:creationId xmlns:a16="http://schemas.microsoft.com/office/drawing/2014/main" id="{0E922D8D-6346-4600-A736-B0F282D424B3}"/>
              </a:ext>
            </a:extLst>
          </p:cNvPr>
          <p:cNvSpPr txBox="1"/>
          <p:nvPr/>
        </p:nvSpPr>
        <p:spPr>
          <a:xfrm>
            <a:off x="592790" y="5500531"/>
            <a:ext cx="79396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00" b="0" i="1" u="none" strike="noStrike" kern="1200" cap="none" spc="0" normalizeH="0" baseline="0" noProof="0" dirty="0">
                <a:ln>
                  <a:noFill/>
                </a:ln>
                <a:solidFill>
                  <a:prstClr val="black"/>
                </a:solidFill>
                <a:effectLst/>
                <a:uLnTx/>
                <a:uFillTx/>
                <a:latin typeface="Calibri"/>
                <a:ea typeface="+mn-ea"/>
                <a:cs typeface="+mn-cs"/>
              </a:rPr>
              <a:t>Źródło:</a:t>
            </a:r>
            <a:r>
              <a:rPr kumimoji="0" lang="pl-PL" sz="1800" b="0" i="0" u="none" strike="noStrike" kern="1200" cap="none" spc="0" normalizeH="0" baseline="0" noProof="0" dirty="0">
                <a:ln>
                  <a:noFill/>
                </a:ln>
                <a:solidFill>
                  <a:prstClr val="black"/>
                </a:solidFill>
                <a:effectLst/>
                <a:uLnTx/>
                <a:uFillTx/>
                <a:latin typeface="Calibri"/>
                <a:ea typeface="+mn-ea"/>
                <a:cs typeface="+mn-cs"/>
              </a:rPr>
              <a:t> </a:t>
            </a:r>
            <a:r>
              <a:rPr kumimoji="0" lang="pl-PL" sz="1000" b="0" i="0" u="none" strike="noStrike" kern="1200" cap="none" spc="0" normalizeH="0" baseline="0" noProof="0" dirty="0" err="1">
                <a:ln>
                  <a:noFill/>
                </a:ln>
                <a:solidFill>
                  <a:prstClr val="black"/>
                </a:solidFill>
                <a:effectLst/>
                <a:uLnTx/>
                <a:uFillTx/>
                <a:latin typeface="Calibri"/>
                <a:ea typeface="+mn-ea"/>
                <a:cs typeface="+mn-cs"/>
              </a:rPr>
              <a:t>google.maps.pleszew</a:t>
            </a:r>
            <a:r>
              <a:rPr kumimoji="0" lang="pl-PL" sz="1000" b="0" i="0" u="none" strike="noStrike" kern="1200" cap="none" spc="0" normalizeH="0" baseline="0" noProof="0" dirty="0">
                <a:ln>
                  <a:noFill/>
                </a:ln>
                <a:solidFill>
                  <a:prstClr val="black"/>
                </a:solidFill>
                <a:effectLst/>
                <a:uLnTx/>
                <a:uFillTx/>
                <a:latin typeface="Calibri"/>
                <a:ea typeface="+mn-ea"/>
                <a:cs typeface="+mn-cs"/>
              </a:rPr>
              <a:t>, mapka nr 4. Piąty punkt: spaceru diagnostycznego - Park Miejski ulica Bogusza, Ogrodowa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1024159"/>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011AB22-6BF3-4CBA-AC0A-D1FC590C0C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762644"/>
            <a:ext cx="1890470" cy="1890470"/>
          </a:xfrm>
          <a:prstGeom prst="rect">
            <a:avLst/>
          </a:prstGeom>
        </p:spPr>
      </p:pic>
      <p:pic>
        <p:nvPicPr>
          <p:cNvPr id="11" name="Obraz 10">
            <a:extLst>
              <a:ext uri="{FF2B5EF4-FFF2-40B4-BE49-F238E27FC236}">
                <a16:creationId xmlns:a16="http://schemas.microsoft.com/office/drawing/2014/main" id="{9D3C3B92-5F58-4B32-B950-9EA62CA39D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5686" y="1195480"/>
            <a:ext cx="1672537" cy="1672537"/>
          </a:xfrm>
          <a:prstGeom prst="rect">
            <a:avLst/>
          </a:prstGeom>
        </p:spPr>
      </p:pic>
      <p:sp>
        <p:nvSpPr>
          <p:cNvPr id="13" name="pole tekstowe 12">
            <a:extLst>
              <a:ext uri="{FF2B5EF4-FFF2-40B4-BE49-F238E27FC236}">
                <a16:creationId xmlns:a16="http://schemas.microsoft.com/office/drawing/2014/main" id="{7C159454-EB62-46A4-83FD-3C086499D0EB}"/>
              </a:ext>
            </a:extLst>
          </p:cNvPr>
          <p:cNvSpPr txBox="1"/>
          <p:nvPr/>
        </p:nvSpPr>
        <p:spPr>
          <a:xfrm>
            <a:off x="539552" y="780006"/>
            <a:ext cx="4320480" cy="54014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5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Matki z dziećmi do lat 3 na spacerze diagnostycznym w Parku Miejskim zwróciły uwagę, aby przejście do placu zabaw przy szkole wyłożyć chodnikiem, by ułatwić przejście dla matek z dziećmi i osób z niepełnosprawnościami. Z kolei na placu zabaw  proponowały poprawić bezpieczeństwo dzieci przy mostku przez rozwieszenie siatki lub postawienie barierki. W opinii interesariuszek brakuje huśtawki dla dzieci, które jeszcze nie chodzą. Zwróciły uwagę, że po deszczu przejazd wózkiem przez park jest utrudniony, ponieważ płyną małe rzeczki. Często spotykają w parku rozbite szkło po napojach alkoholowych i uważają, że monitoring mógłby ukrócić praktyki picia alkoholu w parku. Wnioskowały</a:t>
            </a:r>
            <a:r>
              <a:rPr kumimoji="0" lang="pl-PL" sz="15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 aby w Parku Miejskim zadbać </a:t>
            </a:r>
            <a:br>
              <a:rPr kumimoji="0" lang="pl-PL" sz="15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pl-PL" sz="15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o miejsca do przewijania maluchów oraz wykorzystać pomysł z grami na chodnikach, ale już coś w stylu pętli, gdzie dzieci skaczą po wyrysowanych stopach, idą po linii, odgadują kolory itp. Interesariuszki stwierdziły, że w mieście place zabaw nie są dostosowane do potrzeb najmniejszych dzieci oprócz Rodzinnego Placu Zabaw Osiedla nr 4 na ulicy Piaski.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5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4" name="Obraz 13">
            <a:extLst>
              <a:ext uri="{FF2B5EF4-FFF2-40B4-BE49-F238E27FC236}">
                <a16:creationId xmlns:a16="http://schemas.microsoft.com/office/drawing/2014/main" id="{2E53A5A8-1A19-4BB6-BC73-C5F305295B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559" y="3368618"/>
            <a:ext cx="1672717" cy="1672537"/>
          </a:xfrm>
          <a:prstGeom prst="rect">
            <a:avLst/>
          </a:prstGeom>
        </p:spPr>
      </p:pic>
      <p:pic>
        <p:nvPicPr>
          <p:cNvPr id="7" name="Obraz 6">
            <a:extLst>
              <a:ext uri="{FF2B5EF4-FFF2-40B4-BE49-F238E27FC236}">
                <a16:creationId xmlns:a16="http://schemas.microsoft.com/office/drawing/2014/main" id="{96A474CF-84A2-4A31-9A88-B6D69A8A8C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9878" y="3494311"/>
            <a:ext cx="2200006" cy="1650005"/>
          </a:xfrm>
          <a:prstGeom prst="rect">
            <a:avLst/>
          </a:prstGeom>
        </p:spPr>
      </p:pic>
      <p:sp>
        <p:nvSpPr>
          <p:cNvPr id="9" name="pole tekstowe 8">
            <a:extLst>
              <a:ext uri="{FF2B5EF4-FFF2-40B4-BE49-F238E27FC236}">
                <a16:creationId xmlns:a16="http://schemas.microsoft.com/office/drawing/2014/main" id="{7A8D3ECB-9FAD-4D8B-B10B-684354FCDE1A}"/>
              </a:ext>
            </a:extLst>
          </p:cNvPr>
          <p:cNvSpPr txBox="1"/>
          <p:nvPr/>
        </p:nvSpPr>
        <p:spPr>
          <a:xfrm>
            <a:off x="4814562" y="5046656"/>
            <a:ext cx="18325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33. Altanka do przewinięcia malucha - propozycja matek dzieci do lat 3 </a:t>
            </a:r>
          </a:p>
        </p:txBody>
      </p:sp>
      <p:sp>
        <p:nvSpPr>
          <p:cNvPr id="12" name="pole tekstowe 11">
            <a:extLst>
              <a:ext uri="{FF2B5EF4-FFF2-40B4-BE49-F238E27FC236}">
                <a16:creationId xmlns:a16="http://schemas.microsoft.com/office/drawing/2014/main" id="{4341B3EA-EE26-4AE2-A36A-415E78B99FEC}"/>
              </a:ext>
            </a:extLst>
          </p:cNvPr>
          <p:cNvSpPr txBox="1"/>
          <p:nvPr/>
        </p:nvSpPr>
        <p:spPr>
          <a:xfrm>
            <a:off x="4944549" y="2613863"/>
            <a:ext cx="203448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31. Matki dzieci do lat 3 na placu zabaw  przy Szkole Podstawowej nr 2 </a:t>
            </a:r>
          </a:p>
        </p:txBody>
      </p:sp>
      <p:sp>
        <p:nvSpPr>
          <p:cNvPr id="15" name="pole tekstowe 14">
            <a:extLst>
              <a:ext uri="{FF2B5EF4-FFF2-40B4-BE49-F238E27FC236}">
                <a16:creationId xmlns:a16="http://schemas.microsoft.com/office/drawing/2014/main" id="{C0F1C9B6-21A0-461E-9B34-025E20E32335}"/>
              </a:ext>
            </a:extLst>
          </p:cNvPr>
          <p:cNvSpPr txBox="1"/>
          <p:nvPr/>
        </p:nvSpPr>
        <p:spPr>
          <a:xfrm>
            <a:off x="6912232" y="2846733"/>
            <a:ext cx="17359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32. Matki dzieci do lat 3 na placu zabaw </a:t>
            </a:r>
            <a:br>
              <a:rPr kumimoji="0" lang="pl-PL" sz="1200" b="1" i="0" u="none" strike="noStrike" kern="1200" cap="none" spc="0" normalizeH="0" baseline="0" noProof="0" dirty="0">
                <a:ln>
                  <a:noFill/>
                </a:ln>
                <a:solidFill>
                  <a:srgbClr val="006600"/>
                </a:solidFill>
                <a:effectLst/>
                <a:uLnTx/>
                <a:uFillTx/>
                <a:latin typeface="Calibri"/>
                <a:ea typeface="+mn-ea"/>
                <a:cs typeface="+mn-cs"/>
              </a:rPr>
            </a:br>
            <a:r>
              <a:rPr kumimoji="0" lang="pl-PL" sz="1200" b="1" i="0" u="none" strike="noStrike" kern="1200" cap="none" spc="0" normalizeH="0" baseline="0" noProof="0" dirty="0">
                <a:ln>
                  <a:noFill/>
                </a:ln>
                <a:solidFill>
                  <a:srgbClr val="006600"/>
                </a:solidFill>
                <a:effectLst/>
                <a:uLnTx/>
                <a:uFillTx/>
                <a:latin typeface="Calibri"/>
                <a:ea typeface="+mn-ea"/>
                <a:cs typeface="+mn-cs"/>
              </a:rPr>
              <a:t>w Parku Miejskim</a:t>
            </a:r>
          </a:p>
        </p:txBody>
      </p:sp>
      <p:sp>
        <p:nvSpPr>
          <p:cNvPr id="16" name="pole tekstowe 15">
            <a:extLst>
              <a:ext uri="{FF2B5EF4-FFF2-40B4-BE49-F238E27FC236}">
                <a16:creationId xmlns:a16="http://schemas.microsoft.com/office/drawing/2014/main" id="{BAE92494-019C-4AA9-B44E-E61ABBBB043B}"/>
              </a:ext>
            </a:extLst>
          </p:cNvPr>
          <p:cNvSpPr txBox="1"/>
          <p:nvPr/>
        </p:nvSpPr>
        <p:spPr>
          <a:xfrm>
            <a:off x="6669456" y="5113766"/>
            <a:ext cx="2168720" cy="461665"/>
          </a:xfrm>
          <a:prstGeom prst="rect">
            <a:avLst/>
          </a:prstGeom>
          <a:noFill/>
        </p:spPr>
        <p:txBody>
          <a:bodyPr wrap="square">
            <a:spAutoFit/>
          </a:bodyPr>
          <a:lstStyle/>
          <a:p>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34.Rodzinny Plac Zabaw Osiedla nr 4 na ulicy Piaski</a:t>
            </a:r>
            <a:endParaRPr lang="pl-PL" sz="1200" b="1" dirty="0"/>
          </a:p>
        </p:txBody>
      </p:sp>
    </p:spTree>
    <p:extLst>
      <p:ext uri="{BB962C8B-B14F-4D97-AF65-F5344CB8AC3E}">
        <p14:creationId xmlns:p14="http://schemas.microsoft.com/office/powerpoint/2010/main" val="355757030"/>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879B4997-4E51-4D85-A929-CC2BBDF7B8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491" y="3500946"/>
            <a:ext cx="2016285" cy="2016285"/>
          </a:xfrm>
          <a:prstGeom prst="rect">
            <a:avLst/>
          </a:prstGeom>
        </p:spPr>
      </p:pic>
      <p:sp>
        <p:nvSpPr>
          <p:cNvPr id="11" name="pole tekstowe 10">
            <a:extLst>
              <a:ext uri="{FF2B5EF4-FFF2-40B4-BE49-F238E27FC236}">
                <a16:creationId xmlns:a16="http://schemas.microsoft.com/office/drawing/2014/main" id="{FD2954D9-6EF3-408F-AACD-8E51A6999330}"/>
              </a:ext>
            </a:extLst>
          </p:cNvPr>
          <p:cNvSpPr txBox="1"/>
          <p:nvPr/>
        </p:nvSpPr>
        <p:spPr>
          <a:xfrm>
            <a:off x="467544" y="831250"/>
            <a:ext cx="7560840"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Seniorzy na spotkaniu fokusowym zgłosili propozycje, aby w Parku Miejskim w zacisznym miejscu zrobić altankę dla seniorów, postawić wygodne ławki z oparciami w bocznych alejach oraz wzmóc patrole Policji i Straży Miejskiej. </a:t>
            </a:r>
            <a:endParaRPr kumimoji="0" lang="pl-PL" sz="1600" b="0" i="0" u="none" strike="noStrike" kern="1200" cap="none" spc="0" normalizeH="0" baseline="0" noProof="0" dirty="0">
              <a:ln>
                <a:noFill/>
              </a:ln>
              <a:solidFill>
                <a:srgbClr val="006600"/>
              </a:solidFill>
              <a:effectLst/>
              <a:uLnTx/>
              <a:uFillTx/>
              <a:latin typeface="Calibri"/>
              <a:ea typeface="+mn-ea"/>
              <a:cs typeface="+mn-cs"/>
            </a:endParaRPr>
          </a:p>
        </p:txBody>
      </p:sp>
      <p:pic>
        <p:nvPicPr>
          <p:cNvPr id="13" name="Obraz 12">
            <a:extLst>
              <a:ext uri="{FF2B5EF4-FFF2-40B4-BE49-F238E27FC236}">
                <a16:creationId xmlns:a16="http://schemas.microsoft.com/office/drawing/2014/main" id="{F03BABB8-B4F7-4492-BDB9-55CE8261E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90" y="1688866"/>
            <a:ext cx="2194276" cy="1414089"/>
          </a:xfrm>
          <a:prstGeom prst="rect">
            <a:avLst/>
          </a:prstGeom>
        </p:spPr>
      </p:pic>
      <p:sp>
        <p:nvSpPr>
          <p:cNvPr id="15" name="pole tekstowe 14">
            <a:extLst>
              <a:ext uri="{FF2B5EF4-FFF2-40B4-BE49-F238E27FC236}">
                <a16:creationId xmlns:a16="http://schemas.microsoft.com/office/drawing/2014/main" id="{863D6772-BDB8-4C71-A9B1-7A17F3A138B4}"/>
              </a:ext>
            </a:extLst>
          </p:cNvPr>
          <p:cNvSpPr txBox="1"/>
          <p:nvPr/>
        </p:nvSpPr>
        <p:spPr>
          <a:xfrm>
            <a:off x="2765125" y="4157367"/>
            <a:ext cx="5850712" cy="1815882"/>
          </a:xfrm>
          <a:prstGeom prst="rect">
            <a:avLst/>
          </a:prstGeom>
          <a:noFill/>
        </p:spPr>
        <p:txBody>
          <a:bodyPr wrap="square">
            <a:spAutoFit/>
          </a:bodyPr>
          <a:lstStyle/>
          <a:p>
            <a:pPr algn="just"/>
            <a:r>
              <a:rPr lang="pl-PL" sz="1600" dirty="0">
                <a:ln>
                  <a:noFill/>
                </a:ln>
                <a:solidFill>
                  <a:srgbClr val="006600"/>
                </a:solidFill>
                <a:effectLst/>
                <a:ea typeface="Arial Unicode MS"/>
                <a:cs typeface="Arial Unicode MS"/>
              </a:rPr>
              <a:t>Osoby niepełnosprawne i ich opiekunowie podczas spaceru diagnostycznego stwierdziły, że trudno dostać się do placu zabaw przy szkole, ponieważ brak tam chodnika i równej ścieżki, pomimo tego - w ich opinii - Park Miejski jest bardzo dla nich przyjazny. Podczas wyjazdu z parku zauważyły, że przejście dla pieszych z parku jest w złym stanie technicznym, co bardzo utrudnia poruszanie się po nim wózkiem inwalidzkim. </a:t>
            </a:r>
          </a:p>
        </p:txBody>
      </p:sp>
      <p:pic>
        <p:nvPicPr>
          <p:cNvPr id="18" name="Obraz 17">
            <a:extLst>
              <a:ext uri="{FF2B5EF4-FFF2-40B4-BE49-F238E27FC236}">
                <a16:creationId xmlns:a16="http://schemas.microsoft.com/office/drawing/2014/main" id="{77B7A93D-EEFB-45C4-8E82-C972470F2D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1423818"/>
            <a:ext cx="2318676" cy="2318676"/>
          </a:xfrm>
          <a:prstGeom prst="rect">
            <a:avLst/>
          </a:prstGeom>
        </p:spPr>
      </p:pic>
      <p:pic>
        <p:nvPicPr>
          <p:cNvPr id="20" name="Obraz 19">
            <a:extLst>
              <a:ext uri="{FF2B5EF4-FFF2-40B4-BE49-F238E27FC236}">
                <a16:creationId xmlns:a16="http://schemas.microsoft.com/office/drawing/2014/main" id="{D808A809-70C8-4854-8D5F-0EBC4E3295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4360" y="1606999"/>
            <a:ext cx="2100007" cy="2100007"/>
          </a:xfrm>
          <a:prstGeom prst="rect">
            <a:avLst/>
          </a:prstGeom>
        </p:spPr>
      </p:pic>
      <p:sp>
        <p:nvSpPr>
          <p:cNvPr id="12" name="pole tekstowe 11">
            <a:extLst>
              <a:ext uri="{FF2B5EF4-FFF2-40B4-BE49-F238E27FC236}">
                <a16:creationId xmlns:a16="http://schemas.microsoft.com/office/drawing/2014/main" id="{732755DF-120D-4159-85C7-D1DA96D51351}"/>
              </a:ext>
            </a:extLst>
          </p:cNvPr>
          <p:cNvSpPr txBox="1"/>
          <p:nvPr/>
        </p:nvSpPr>
        <p:spPr>
          <a:xfrm>
            <a:off x="463112" y="5511584"/>
            <a:ext cx="24604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36. Niepełnosprawni w Parku Miejskim </a:t>
            </a:r>
            <a:endParaRPr kumimoji="0" lang="pl-PL"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pole tekstowe 15">
            <a:extLst>
              <a:ext uri="{FF2B5EF4-FFF2-40B4-BE49-F238E27FC236}">
                <a16:creationId xmlns:a16="http://schemas.microsoft.com/office/drawing/2014/main" id="{FD2F60C3-34AA-4CB9-B8F1-03189E678624}"/>
              </a:ext>
            </a:extLst>
          </p:cNvPr>
          <p:cNvSpPr txBox="1"/>
          <p:nvPr/>
        </p:nvSpPr>
        <p:spPr>
          <a:xfrm>
            <a:off x="3332450" y="3637725"/>
            <a:ext cx="23612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37. Niepełnosprawni na placu zabaw  przy Szkole Podstawowej nr 2</a:t>
            </a:r>
            <a:endParaRPr kumimoji="0" lang="pl-PL"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pole tekstowe 16">
            <a:extLst>
              <a:ext uri="{FF2B5EF4-FFF2-40B4-BE49-F238E27FC236}">
                <a16:creationId xmlns:a16="http://schemas.microsoft.com/office/drawing/2014/main" id="{EACEF9CB-A223-4DB3-828A-FE742BF4620C}"/>
              </a:ext>
            </a:extLst>
          </p:cNvPr>
          <p:cNvSpPr txBox="1"/>
          <p:nvPr/>
        </p:nvSpPr>
        <p:spPr>
          <a:xfrm>
            <a:off x="447766" y="3084915"/>
            <a:ext cx="25400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35. Altanka dla seniora i matek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dzieci do lat 3 w Parku Miejskim</a:t>
            </a:r>
            <a:endParaRPr kumimoji="0" lang="pl-PL"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pole tekstowe 18">
            <a:extLst>
              <a:ext uri="{FF2B5EF4-FFF2-40B4-BE49-F238E27FC236}">
                <a16:creationId xmlns:a16="http://schemas.microsoft.com/office/drawing/2014/main" id="{6FA9B8D7-4518-41F6-AA33-454FEB4076B4}"/>
              </a:ext>
            </a:extLst>
          </p:cNvPr>
          <p:cNvSpPr txBox="1"/>
          <p:nvPr/>
        </p:nvSpPr>
        <p:spPr>
          <a:xfrm>
            <a:off x="5907110" y="3710572"/>
            <a:ext cx="28953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38. Niepełnosprawni na przejściu</a:t>
            </a:r>
            <a:b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dla pieszych przy Parku Miejskim</a:t>
            </a:r>
            <a:endParaRPr kumimoji="0" lang="pl-PL" sz="1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8477943"/>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3D6E5914-1A20-4F5B-A5EF-717F08D456B6}"/>
              </a:ext>
            </a:extLst>
          </p:cNvPr>
          <p:cNvSpPr txBox="1"/>
          <p:nvPr/>
        </p:nvSpPr>
        <p:spPr>
          <a:xfrm>
            <a:off x="515069" y="764704"/>
            <a:ext cx="8113862" cy="3046988"/>
          </a:xfrm>
          <a:prstGeom prst="rect">
            <a:avLst/>
          </a:prstGeom>
          <a:noFill/>
        </p:spPr>
        <p:txBody>
          <a:bodyPr wrap="square" rtlCol="0">
            <a:spAutoFit/>
          </a:bodyPr>
          <a:lstStyle/>
          <a:p>
            <a:pPr algn="just"/>
            <a:r>
              <a:rPr lang="pl-PL" sz="1600" dirty="0">
                <a:solidFill>
                  <a:srgbClr val="006600"/>
                </a:solidFill>
              </a:rPr>
              <a:t>Matki z dziećmi do lat 3, po wyjściu z Parku Miejskiego udały się do Parku Leśnego Planty przez przejście na ulicy Ogrodowej i przemieściły się do Biura Terenowego ZUS, do którego jest podjazd w podwórku, aczkolwiek wygodniej - zauważyły - gdyby był od frontu. Dalej przez ulicę Kaczyńskiego, Wyspiańskiego, Piaski przybyły do Plant. Jedna z interesariuszek zwróciła uwagę na oznaczenia przy ulicy Kaczyńskiego chodników dla pieszych i rowerzystów na dwóch bardzo wąskich chodnikach i zasugerowała, aby jeden chodnik był tylko dla pieszych, natomiast drugi tylko dla rowerzystów, co znacznie poprawi bezpieczeństwo pieszych. W opinii interesariuszek ulica Piaski, mimo że na części jest nowa kostka, posiada utrudnienia w postaci rynienek deszczowych, które przecinają w poprzek chodnik, w których blokują się koła wózka. Natomiast przejście przez torowisko na ulicy Piaski zostało zapomniane podczas wymiany płyty chodnikowej i jest koszmarne dla wózków i osób z niepełnosprawnością ruchową - stwierdziła interesariuszka.</a:t>
            </a:r>
          </a:p>
        </p:txBody>
      </p:sp>
      <p:pic>
        <p:nvPicPr>
          <p:cNvPr id="4" name="Obraz 3">
            <a:extLst>
              <a:ext uri="{FF2B5EF4-FFF2-40B4-BE49-F238E27FC236}">
                <a16:creationId xmlns:a16="http://schemas.microsoft.com/office/drawing/2014/main" id="{3FD67232-1D13-4D55-9A6D-8E5E8907AD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242" y="3726774"/>
            <a:ext cx="1762929" cy="1762929"/>
          </a:xfrm>
          <a:prstGeom prst="rect">
            <a:avLst/>
          </a:prstGeom>
        </p:spPr>
      </p:pic>
      <p:pic>
        <p:nvPicPr>
          <p:cNvPr id="8" name="Obraz 7">
            <a:extLst>
              <a:ext uri="{FF2B5EF4-FFF2-40B4-BE49-F238E27FC236}">
                <a16:creationId xmlns:a16="http://schemas.microsoft.com/office/drawing/2014/main" id="{4BE7989D-2EBC-4009-A77F-4E928D5F8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531" y="3717032"/>
            <a:ext cx="1762929" cy="1762929"/>
          </a:xfrm>
          <a:prstGeom prst="rect">
            <a:avLst/>
          </a:prstGeom>
        </p:spPr>
      </p:pic>
      <p:pic>
        <p:nvPicPr>
          <p:cNvPr id="12" name="Obraz 11">
            <a:extLst>
              <a:ext uri="{FF2B5EF4-FFF2-40B4-BE49-F238E27FC236}">
                <a16:creationId xmlns:a16="http://schemas.microsoft.com/office/drawing/2014/main" id="{6B27FFCC-4557-440F-ADD6-49A477465D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8" y="3717030"/>
            <a:ext cx="1296144" cy="1728192"/>
          </a:xfrm>
          <a:prstGeom prst="rect">
            <a:avLst/>
          </a:prstGeom>
        </p:spPr>
      </p:pic>
      <p:pic>
        <p:nvPicPr>
          <p:cNvPr id="14" name="Obraz 13">
            <a:extLst>
              <a:ext uri="{FF2B5EF4-FFF2-40B4-BE49-F238E27FC236}">
                <a16:creationId xmlns:a16="http://schemas.microsoft.com/office/drawing/2014/main" id="{591570A1-87E1-42D6-BE55-412EC5FBE9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5463" y="3717030"/>
            <a:ext cx="1375372" cy="1736827"/>
          </a:xfrm>
          <a:prstGeom prst="rect">
            <a:avLst/>
          </a:prstGeom>
        </p:spPr>
      </p:pic>
      <p:sp>
        <p:nvSpPr>
          <p:cNvPr id="9" name="pole tekstowe 8">
            <a:extLst>
              <a:ext uri="{FF2B5EF4-FFF2-40B4-BE49-F238E27FC236}">
                <a16:creationId xmlns:a16="http://schemas.microsoft.com/office/drawing/2014/main" id="{00C92650-1DE9-42C9-8428-8C18230F4D9E}"/>
              </a:ext>
            </a:extLst>
          </p:cNvPr>
          <p:cNvSpPr txBox="1"/>
          <p:nvPr/>
        </p:nvSpPr>
        <p:spPr>
          <a:xfrm>
            <a:off x="755575" y="5453858"/>
            <a:ext cx="208823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39. Matki dzieci do lat 3 na podjeździe do budynku </a:t>
            </a:r>
            <a:r>
              <a:rPr lang="pl-PL" sz="1200" b="1" dirty="0">
                <a:solidFill>
                  <a:srgbClr val="006600"/>
                </a:solidFill>
                <a:latin typeface="Calibri" panose="020F0502020204030204" pitchFamily="34" charset="0"/>
                <a:ea typeface="Calibri" panose="020F0502020204030204" pitchFamily="34" charset="0"/>
                <a:cs typeface="Calibri" panose="020F0502020204030204" pitchFamily="34" charset="0"/>
              </a:rPr>
              <a:t>ZUS</a:t>
            </a:r>
            <a:endParaRPr kumimoji="0" lang="pl-PL"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ole tekstowe 9">
            <a:extLst>
              <a:ext uri="{FF2B5EF4-FFF2-40B4-BE49-F238E27FC236}">
                <a16:creationId xmlns:a16="http://schemas.microsoft.com/office/drawing/2014/main" id="{F39D61EA-2050-4906-B142-9E62AC5AEA3C}"/>
              </a:ext>
            </a:extLst>
          </p:cNvPr>
          <p:cNvSpPr txBox="1"/>
          <p:nvPr/>
        </p:nvSpPr>
        <p:spPr>
          <a:xfrm>
            <a:off x="3128624" y="5479960"/>
            <a:ext cx="1762929" cy="461665"/>
          </a:xfrm>
          <a:prstGeom prst="rect">
            <a:avLst/>
          </a:prstGeom>
          <a:noFill/>
        </p:spPr>
        <p:txBody>
          <a:bodyPr wrap="square">
            <a:spAutoFit/>
          </a:bodyPr>
          <a:lstStyle/>
          <a:p>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40. Matki dzieci do lat 3 na ul. Kaczyńskiego </a:t>
            </a:r>
            <a:endParaRPr lang="pl-PL" dirty="0"/>
          </a:p>
        </p:txBody>
      </p:sp>
      <p:sp>
        <p:nvSpPr>
          <p:cNvPr id="13" name="pole tekstowe 12">
            <a:extLst>
              <a:ext uri="{FF2B5EF4-FFF2-40B4-BE49-F238E27FC236}">
                <a16:creationId xmlns:a16="http://schemas.microsoft.com/office/drawing/2014/main" id="{4C0915E9-A9E1-4E81-9495-5C10714E503B}"/>
              </a:ext>
            </a:extLst>
          </p:cNvPr>
          <p:cNvSpPr txBox="1"/>
          <p:nvPr/>
        </p:nvSpPr>
        <p:spPr>
          <a:xfrm>
            <a:off x="5011506" y="5455166"/>
            <a:ext cx="15427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41. Matki dzieci do lat 3 na ul. Piaski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pole tekstowe 14">
            <a:extLst>
              <a:ext uri="{FF2B5EF4-FFF2-40B4-BE49-F238E27FC236}">
                <a16:creationId xmlns:a16="http://schemas.microsoft.com/office/drawing/2014/main" id="{38A78CD2-0076-465D-95CC-77086733FD62}"/>
              </a:ext>
            </a:extLst>
          </p:cNvPr>
          <p:cNvSpPr txBox="1"/>
          <p:nvPr/>
        </p:nvSpPr>
        <p:spPr>
          <a:xfrm>
            <a:off x="6632915" y="5445222"/>
            <a:ext cx="235888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42. Matki dzieci do lat 3 na przejściu przez tory na ul. Piaski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475820"/>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B7AC2F00-B8FB-4C81-B02B-6F4F971DB928}"/>
              </a:ext>
            </a:extLst>
          </p:cNvPr>
          <p:cNvSpPr txBox="1"/>
          <p:nvPr/>
        </p:nvSpPr>
        <p:spPr>
          <a:xfrm>
            <a:off x="539552" y="836712"/>
            <a:ext cx="7560840"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Szósty punkt: </a:t>
            </a:r>
            <a:r>
              <a:rPr kumimoji="0" lang="pl-PL" sz="1800"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ulica Sienkiewicza.</a:t>
            </a:r>
            <a:endParaRPr lang="pl-PL" dirty="0">
              <a:solidFill>
                <a:srgbClr val="99CC00"/>
              </a:solidFill>
            </a:endParaRPr>
          </a:p>
        </p:txBody>
      </p:sp>
      <p:pic>
        <p:nvPicPr>
          <p:cNvPr id="7" name="Obraz 6">
            <a:extLst>
              <a:ext uri="{FF2B5EF4-FFF2-40B4-BE49-F238E27FC236}">
                <a16:creationId xmlns:a16="http://schemas.microsoft.com/office/drawing/2014/main" id="{F2333C35-F67E-4E7C-BC47-D1C3A4137B7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90371" y="1340768"/>
            <a:ext cx="8163257" cy="3944342"/>
          </a:xfrm>
          <a:prstGeom prst="rect">
            <a:avLst/>
          </a:prstGeom>
          <a:noFill/>
          <a:ln>
            <a:noFill/>
          </a:ln>
        </p:spPr>
      </p:pic>
      <p:sp>
        <p:nvSpPr>
          <p:cNvPr id="5" name="pole tekstowe 4">
            <a:extLst>
              <a:ext uri="{FF2B5EF4-FFF2-40B4-BE49-F238E27FC236}">
                <a16:creationId xmlns:a16="http://schemas.microsoft.com/office/drawing/2014/main" id="{05518A87-59B2-45B6-9AA6-AC202911EB48}"/>
              </a:ext>
            </a:extLst>
          </p:cNvPr>
          <p:cNvSpPr txBox="1"/>
          <p:nvPr/>
        </p:nvSpPr>
        <p:spPr>
          <a:xfrm>
            <a:off x="490370" y="5517232"/>
            <a:ext cx="84021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00" b="0" i="1" u="none" strike="noStrike" kern="1200" cap="none" spc="0" normalizeH="0" baseline="0" noProof="0" dirty="0">
                <a:ln>
                  <a:noFill/>
                </a:ln>
                <a:solidFill>
                  <a:prstClr val="black"/>
                </a:solidFill>
                <a:effectLst/>
                <a:uLnTx/>
                <a:uFillTx/>
                <a:latin typeface="Calibri"/>
                <a:ea typeface="+mn-ea"/>
                <a:cs typeface="+mn-cs"/>
              </a:rPr>
              <a:t>Źródło:</a:t>
            </a:r>
            <a:r>
              <a:rPr kumimoji="0" lang="pl-PL" sz="1800" b="0" i="0" u="none" strike="noStrike" kern="1200" cap="none" spc="0" normalizeH="0" baseline="0" noProof="0" dirty="0">
                <a:ln>
                  <a:noFill/>
                </a:ln>
                <a:solidFill>
                  <a:prstClr val="black"/>
                </a:solidFill>
                <a:effectLst/>
                <a:uLnTx/>
                <a:uFillTx/>
                <a:latin typeface="Calibri"/>
                <a:ea typeface="+mn-ea"/>
                <a:cs typeface="+mn-cs"/>
              </a:rPr>
              <a:t> </a:t>
            </a:r>
            <a:r>
              <a:rPr kumimoji="0" lang="pl-PL" sz="1000" b="0" i="0" u="none" strike="noStrike" kern="1200" cap="none" spc="0" normalizeH="0" baseline="0" noProof="0" dirty="0" err="1">
                <a:ln>
                  <a:noFill/>
                </a:ln>
                <a:solidFill>
                  <a:prstClr val="black"/>
                </a:solidFill>
                <a:effectLst/>
                <a:uLnTx/>
                <a:uFillTx/>
                <a:latin typeface="Calibri"/>
                <a:ea typeface="+mn-ea"/>
                <a:cs typeface="+mn-cs"/>
              </a:rPr>
              <a:t>google.maps.pleszew</a:t>
            </a:r>
            <a:r>
              <a:rPr kumimoji="0" lang="pl-PL" sz="1000" b="0" i="0" u="none" strike="noStrike" kern="1200" cap="none" spc="0" normalizeH="0" baseline="0" noProof="0" dirty="0">
                <a:ln>
                  <a:noFill/>
                </a:ln>
                <a:solidFill>
                  <a:prstClr val="black"/>
                </a:solidFill>
                <a:effectLst/>
                <a:uLnTx/>
                <a:uFillTx/>
                <a:latin typeface="Calibri"/>
                <a:ea typeface="+mn-ea"/>
                <a:cs typeface="+mn-cs"/>
              </a:rPr>
              <a:t>, mapka nr 5. Szósty punkt: trasy spaceru diagnostycznego - ulica Sienkiewicza do Domu Kultury</a:t>
            </a:r>
          </a:p>
        </p:txBody>
      </p:sp>
    </p:spTree>
    <p:extLst>
      <p:ext uri="{BB962C8B-B14F-4D97-AF65-F5344CB8AC3E}">
        <p14:creationId xmlns:p14="http://schemas.microsoft.com/office/powerpoint/2010/main" val="2565001359"/>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CBA2651-E61F-43D2-934F-8149CDE7D69C}"/>
              </a:ext>
            </a:extLst>
          </p:cNvPr>
          <p:cNvSpPr txBox="1"/>
          <p:nvPr/>
        </p:nvSpPr>
        <p:spPr>
          <a:xfrm>
            <a:off x="601280" y="692696"/>
            <a:ext cx="7272808" cy="2308324"/>
          </a:xfrm>
          <a:prstGeom prst="rect">
            <a:avLst/>
          </a:prstGeom>
          <a:noFill/>
        </p:spPr>
        <p:txBody>
          <a:bodyPr wrap="square">
            <a:spAutoFit/>
          </a:bodyPr>
          <a:lstStyle/>
          <a:p>
            <a:pPr algn="just"/>
            <a:r>
              <a:rPr kumimoji="0" lang="pl-PL" sz="1600" i="0" u="none" strike="noStrike" kern="1200" cap="none" spc="0" normalizeH="0" baseline="0" noProof="0" dirty="0">
                <a:ln>
                  <a:noFill/>
                </a:ln>
                <a:solidFill>
                  <a:srgbClr val="006600"/>
                </a:solidFill>
                <a:effectLst/>
                <a:uLnTx/>
                <a:uFillTx/>
                <a:latin typeface="Calibri" panose="020F0502020204030204" pitchFamily="34" charset="0"/>
                <a:ea typeface="Arial Unicode MS"/>
                <a:cs typeface="Arial Unicode MS"/>
              </a:rPr>
              <a:t>Jedna z tras spaceru diagnostycznego wiodła ulicą Sienkiewicza, która rozpoczyna się od rozwidlenia ulic Malińskiej, Podgórnej i Wojska Polskiego, przez którą przechodzą trudne do pokonania wózkiem inwalidzkim i dziecięcym tory kolejowe. Ulica Sienkiewicza od ulicy Kolejowej do Rynku jest jednokierunkowa. Jest to ulica wąska i długa z licznymi punktami handlowymi, usługowymi, bankami i innymi oraz jednostronnym podłużnym parkingiem. Przejście przez tę ulicę dla seniorów jest trudne, dlatego zaproponowano postawienie ławeczek z zamykającymi się siedzeniami. Zaproponowano, aby w kilku miejscach na ulicy Sienkiewicza zrobić ławeczki okalające częściowo drzewa. </a:t>
            </a:r>
            <a:endParaRPr lang="pl-PL" dirty="0"/>
          </a:p>
        </p:txBody>
      </p:sp>
      <p:pic>
        <p:nvPicPr>
          <p:cNvPr id="5" name="Obraz 4">
            <a:extLst>
              <a:ext uri="{FF2B5EF4-FFF2-40B4-BE49-F238E27FC236}">
                <a16:creationId xmlns:a16="http://schemas.microsoft.com/office/drawing/2014/main" id="{C9FF721F-A559-4943-856A-4C4CD2B3C0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2662" y="2923353"/>
            <a:ext cx="2581551" cy="2581551"/>
          </a:xfrm>
          <a:prstGeom prst="rect">
            <a:avLst/>
          </a:prstGeom>
        </p:spPr>
      </p:pic>
      <p:pic>
        <p:nvPicPr>
          <p:cNvPr id="8" name="Obraz 7">
            <a:extLst>
              <a:ext uri="{FF2B5EF4-FFF2-40B4-BE49-F238E27FC236}">
                <a16:creationId xmlns:a16="http://schemas.microsoft.com/office/drawing/2014/main" id="{F7E81ED0-11CA-45E0-9257-877464BE5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947257"/>
            <a:ext cx="2557647" cy="2557647"/>
          </a:xfrm>
          <a:prstGeom prst="rect">
            <a:avLst/>
          </a:prstGeom>
        </p:spPr>
      </p:pic>
      <p:pic>
        <p:nvPicPr>
          <p:cNvPr id="10" name="Obraz 9">
            <a:extLst>
              <a:ext uri="{FF2B5EF4-FFF2-40B4-BE49-F238E27FC236}">
                <a16:creationId xmlns:a16="http://schemas.microsoft.com/office/drawing/2014/main" id="{AB9DA76C-DC15-4608-8761-390935AC6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5123" y="2947257"/>
            <a:ext cx="2557647" cy="2557647"/>
          </a:xfrm>
          <a:prstGeom prst="rect">
            <a:avLst/>
          </a:prstGeom>
        </p:spPr>
      </p:pic>
      <p:sp>
        <p:nvSpPr>
          <p:cNvPr id="7" name="pole tekstowe 6">
            <a:extLst>
              <a:ext uri="{FF2B5EF4-FFF2-40B4-BE49-F238E27FC236}">
                <a16:creationId xmlns:a16="http://schemas.microsoft.com/office/drawing/2014/main" id="{C113ECF7-49E2-4FF3-A472-DC1EF3243F0B}"/>
              </a:ext>
            </a:extLst>
          </p:cNvPr>
          <p:cNvSpPr txBox="1"/>
          <p:nvPr/>
        </p:nvSpPr>
        <p:spPr>
          <a:xfrm>
            <a:off x="395536" y="5504904"/>
            <a:ext cx="29896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43. Niepełnosprawni przed wjazdem do Przedszkola nr 3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ole tekstowe 8">
            <a:extLst>
              <a:ext uri="{FF2B5EF4-FFF2-40B4-BE49-F238E27FC236}">
                <a16:creationId xmlns:a16="http://schemas.microsoft.com/office/drawing/2014/main" id="{52CF652D-2807-4575-84DD-027648A81384}"/>
              </a:ext>
            </a:extLst>
          </p:cNvPr>
          <p:cNvSpPr txBox="1"/>
          <p:nvPr/>
        </p:nvSpPr>
        <p:spPr>
          <a:xfrm>
            <a:off x="3385231" y="5504904"/>
            <a:ext cx="2842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44. Matki dzieci do lat 3 na przejściu dla pieszych na ul. Sienkiewicza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pole tekstowe 10">
            <a:extLst>
              <a:ext uri="{FF2B5EF4-FFF2-40B4-BE49-F238E27FC236}">
                <a16:creationId xmlns:a16="http://schemas.microsoft.com/office/drawing/2014/main" id="{9E70C0CB-D6CF-4EFF-A9C8-00F17F227CA9}"/>
              </a:ext>
            </a:extLst>
          </p:cNvPr>
          <p:cNvSpPr txBox="1"/>
          <p:nvPr/>
        </p:nvSpPr>
        <p:spPr>
          <a:xfrm>
            <a:off x="6022770" y="5467143"/>
            <a:ext cx="266144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45. Niepełnosprawni na przejściu przez tory na ul. Sienkiewicza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8319702"/>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9649D38F-752D-4E2A-8C68-30EBC367D631}"/>
              </a:ext>
            </a:extLst>
          </p:cNvPr>
          <p:cNvSpPr txBox="1"/>
          <p:nvPr/>
        </p:nvSpPr>
        <p:spPr>
          <a:xfrm>
            <a:off x="755576" y="1612421"/>
            <a:ext cx="7704856" cy="3785652"/>
          </a:xfrm>
          <a:prstGeom prst="rect">
            <a:avLst/>
          </a:prstGeom>
          <a:noFill/>
        </p:spPr>
        <p:txBody>
          <a:bodyPr wrap="square">
            <a:spAutoFit/>
          </a:bodyPr>
          <a:lstStyle/>
          <a:p>
            <a:pPr algn="just"/>
            <a:r>
              <a:rPr lang="pl-PL" sz="2400" dirty="0">
                <a:solidFill>
                  <a:srgbClr val="006600"/>
                </a:solidFill>
              </a:rPr>
              <a:t>Projekt Smart Pleszew jest realizowany z dofinansowaniem Programu Operacyjnego Pomoc Techniczna 2014-2020, </a:t>
            </a:r>
            <a:br>
              <a:rPr lang="pl-PL" sz="2400" dirty="0">
                <a:solidFill>
                  <a:srgbClr val="006600"/>
                </a:solidFill>
              </a:rPr>
            </a:br>
            <a:r>
              <a:rPr lang="pl-PL" sz="2400" dirty="0">
                <a:solidFill>
                  <a:srgbClr val="006600"/>
                </a:solidFill>
              </a:rPr>
              <a:t>w ramach konkursu „HUMAN SMART CITIES. Inteligentne miasta tworzone przez mieszkańców”, projekt pn. „Smart Pleszew”. Pracownia Badań Opinii Publicznej i Rynku w Jarocinie jest w ramach wyżej wymienionego projektu wykonawcą zadania „</a:t>
            </a:r>
            <a:r>
              <a:rPr lang="pl-PL" sz="2400" b="1" i="1" dirty="0">
                <a:solidFill>
                  <a:srgbClr val="006600"/>
                </a:solidFill>
              </a:rPr>
              <a:t>Mapowanie potrzeb osób </a:t>
            </a:r>
            <a:br>
              <a:rPr lang="pl-PL" sz="2400" b="1" i="1" dirty="0">
                <a:solidFill>
                  <a:srgbClr val="006600"/>
                </a:solidFill>
              </a:rPr>
            </a:br>
            <a:r>
              <a:rPr lang="pl-PL" sz="2400" b="1" i="1" dirty="0">
                <a:solidFill>
                  <a:srgbClr val="006600"/>
                </a:solidFill>
              </a:rPr>
              <a:t>niepełnosprawnych, najmłodszych mieszkańców i seniorów w zakresie rozwiązań SMART”, </a:t>
            </a:r>
            <a:r>
              <a:rPr lang="pl-PL" sz="2400" dirty="0">
                <a:solidFill>
                  <a:srgbClr val="006600"/>
                </a:solidFill>
              </a:rPr>
              <a:t>numer umowy 113/2021. Czas realizacji zadania od 01.07. do 28.07.2021 roku.</a:t>
            </a:r>
          </a:p>
        </p:txBody>
      </p:sp>
      <p:sp>
        <p:nvSpPr>
          <p:cNvPr id="9" name="pole tekstowe 8">
            <a:extLst>
              <a:ext uri="{FF2B5EF4-FFF2-40B4-BE49-F238E27FC236}">
                <a16:creationId xmlns:a16="http://schemas.microsoft.com/office/drawing/2014/main" id="{F663D348-AC23-4AAD-9082-DECBF421A6D7}"/>
              </a:ext>
            </a:extLst>
          </p:cNvPr>
          <p:cNvSpPr txBox="1"/>
          <p:nvPr/>
        </p:nvSpPr>
        <p:spPr>
          <a:xfrm>
            <a:off x="3419872" y="933945"/>
            <a:ext cx="1402435" cy="646331"/>
          </a:xfrm>
          <a:prstGeom prst="rect">
            <a:avLst/>
          </a:prstGeom>
          <a:noFill/>
        </p:spPr>
        <p:txBody>
          <a:bodyPr wrap="none" rtlCol="0">
            <a:spAutoFit/>
          </a:bodyPr>
          <a:lstStyle/>
          <a:p>
            <a:r>
              <a:rPr lang="pl-PL" sz="3600" b="1" dirty="0">
                <a:solidFill>
                  <a:srgbClr val="99CC00"/>
                </a:solidFill>
              </a:rPr>
              <a:t>Wstęp</a:t>
            </a:r>
          </a:p>
        </p:txBody>
      </p:sp>
    </p:spTree>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656695FC-B166-4FC8-BF22-CA7518B57626}"/>
              </a:ext>
            </a:extLst>
          </p:cNvPr>
          <p:cNvSpPr txBox="1"/>
          <p:nvPr/>
        </p:nvSpPr>
        <p:spPr>
          <a:xfrm>
            <a:off x="611560" y="836712"/>
            <a:ext cx="7200800"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Siódmy punkt: </a:t>
            </a:r>
            <a:r>
              <a:rPr kumimoji="0" lang="pl-PL" sz="1800"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ul. Kolejowa, Dom Kultury, Biblioteka Publiczna.</a:t>
            </a:r>
          </a:p>
        </p:txBody>
      </p:sp>
      <p:pic>
        <p:nvPicPr>
          <p:cNvPr id="4" name="Obraz 3">
            <a:extLst>
              <a:ext uri="{FF2B5EF4-FFF2-40B4-BE49-F238E27FC236}">
                <a16:creationId xmlns:a16="http://schemas.microsoft.com/office/drawing/2014/main" id="{8C2453D8-2E28-4B0A-AB0F-A40A7EA694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6395" y="1403484"/>
            <a:ext cx="7731209" cy="3872334"/>
          </a:xfrm>
          <a:prstGeom prst="rect">
            <a:avLst/>
          </a:prstGeom>
          <a:noFill/>
          <a:ln>
            <a:noFill/>
          </a:ln>
        </p:spPr>
      </p:pic>
      <p:sp>
        <p:nvSpPr>
          <p:cNvPr id="5" name="pole tekstowe 4">
            <a:extLst>
              <a:ext uri="{FF2B5EF4-FFF2-40B4-BE49-F238E27FC236}">
                <a16:creationId xmlns:a16="http://schemas.microsoft.com/office/drawing/2014/main" id="{7A1761F1-9901-409F-B9E3-4F34F98AA721}"/>
              </a:ext>
            </a:extLst>
          </p:cNvPr>
          <p:cNvSpPr txBox="1"/>
          <p:nvPr/>
        </p:nvSpPr>
        <p:spPr>
          <a:xfrm>
            <a:off x="680365" y="5443304"/>
            <a:ext cx="78520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00" b="0" i="1" u="none" strike="noStrike" kern="1200" cap="none" spc="0" normalizeH="0" baseline="0" noProof="0" dirty="0">
                <a:ln>
                  <a:noFill/>
                </a:ln>
                <a:solidFill>
                  <a:prstClr val="black"/>
                </a:solidFill>
                <a:effectLst/>
                <a:uLnTx/>
                <a:uFillTx/>
                <a:latin typeface="Calibri"/>
                <a:ea typeface="+mn-ea"/>
                <a:cs typeface="+mn-cs"/>
              </a:rPr>
              <a:t>Źródło:</a:t>
            </a:r>
            <a:r>
              <a:rPr kumimoji="0" lang="pl-PL" sz="1800" b="0" i="0" u="none" strike="noStrike" kern="1200" cap="none" spc="0" normalizeH="0" baseline="0" noProof="0" dirty="0">
                <a:ln>
                  <a:noFill/>
                </a:ln>
                <a:solidFill>
                  <a:prstClr val="black"/>
                </a:solidFill>
                <a:effectLst/>
                <a:uLnTx/>
                <a:uFillTx/>
                <a:latin typeface="Calibri"/>
                <a:ea typeface="+mn-ea"/>
                <a:cs typeface="+mn-cs"/>
              </a:rPr>
              <a:t> </a:t>
            </a:r>
            <a:r>
              <a:rPr kumimoji="0" lang="pl-PL" sz="1000" b="0" i="0" u="none" strike="noStrike" kern="1200" cap="none" spc="0" normalizeH="0" baseline="0" noProof="0" dirty="0" err="1">
                <a:ln>
                  <a:noFill/>
                </a:ln>
                <a:solidFill>
                  <a:prstClr val="black"/>
                </a:solidFill>
                <a:effectLst/>
                <a:uLnTx/>
                <a:uFillTx/>
                <a:latin typeface="Calibri"/>
                <a:ea typeface="+mn-ea"/>
                <a:cs typeface="+mn-cs"/>
              </a:rPr>
              <a:t>google.maps.pleszew</a:t>
            </a:r>
            <a:r>
              <a:rPr kumimoji="0" lang="pl-PL" sz="1000" b="0" i="0" u="none" strike="noStrike" kern="1200" cap="none" spc="0" normalizeH="0" baseline="0" noProof="0" dirty="0">
                <a:ln>
                  <a:noFill/>
                </a:ln>
                <a:solidFill>
                  <a:prstClr val="black"/>
                </a:solidFill>
                <a:effectLst/>
                <a:uLnTx/>
                <a:uFillTx/>
                <a:latin typeface="Calibri"/>
                <a:ea typeface="+mn-ea"/>
                <a:cs typeface="+mn-cs"/>
              </a:rPr>
              <a:t>, mapka nr 6. Siódmy punkt: trasa spaceru diagnostycznego -  ul. Kolejowa, Dom Kultury, Biblioteka Publiczna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365772951"/>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A5487A14-089D-4665-B594-E7D81D601D29}"/>
              </a:ext>
            </a:extLst>
          </p:cNvPr>
          <p:cNvSpPr txBox="1"/>
          <p:nvPr/>
        </p:nvSpPr>
        <p:spPr>
          <a:xfrm>
            <a:off x="539552" y="736536"/>
            <a:ext cx="3630175" cy="2862322"/>
          </a:xfrm>
          <a:prstGeom prst="rect">
            <a:avLst/>
          </a:prstGeom>
          <a:noFill/>
        </p:spPr>
        <p:txBody>
          <a:bodyPr wrap="square">
            <a:spAutoFit/>
          </a:bodyPr>
          <a:lstStyle/>
          <a:p>
            <a:pPr algn="just"/>
            <a:r>
              <a:rPr lang="pl-PL" sz="1500" dirty="0">
                <a:ln>
                  <a:noFill/>
                </a:ln>
                <a:solidFill>
                  <a:srgbClr val="006600"/>
                </a:solidFill>
                <a:effectLst/>
                <a:ea typeface="Arial Unicode MS"/>
                <a:cs typeface="Arial Unicode MS"/>
              </a:rPr>
              <a:t>Przejście z ulicy Sienkiewicza na  ulicę  Kolejową do Zajezdni Kultury</a:t>
            </a:r>
            <a:br>
              <a:rPr lang="pl-PL" sz="1500" dirty="0">
                <a:ln>
                  <a:noFill/>
                </a:ln>
                <a:solidFill>
                  <a:srgbClr val="006600"/>
                </a:solidFill>
                <a:effectLst/>
                <a:ea typeface="Arial Unicode MS"/>
                <a:cs typeface="Arial Unicode MS"/>
              </a:rPr>
            </a:br>
            <a:r>
              <a:rPr lang="pl-PL" sz="1500" dirty="0">
                <a:ln>
                  <a:noFill/>
                </a:ln>
                <a:solidFill>
                  <a:srgbClr val="006600"/>
                </a:solidFill>
                <a:effectLst/>
                <a:ea typeface="Arial Unicode MS"/>
                <a:cs typeface="Arial Unicode MS"/>
              </a:rPr>
              <a:t>i Biblioteki Publicznej. </a:t>
            </a:r>
          </a:p>
          <a:p>
            <a:pPr algn="just"/>
            <a:r>
              <a:rPr lang="pl-PL" sz="1500" dirty="0">
                <a:ln>
                  <a:noFill/>
                </a:ln>
                <a:solidFill>
                  <a:srgbClr val="006600"/>
                </a:solidFill>
                <a:effectLst/>
                <a:ea typeface="Arial Unicode MS"/>
                <a:cs typeface="Arial Unicode MS"/>
              </a:rPr>
              <a:t>Stwierdzono, że zagospodarowanie tych </a:t>
            </a:r>
            <a:r>
              <a:rPr lang="pl-PL" sz="1500" dirty="0" err="1">
                <a:ln>
                  <a:noFill/>
                </a:ln>
                <a:solidFill>
                  <a:srgbClr val="006600"/>
                </a:solidFill>
                <a:effectLst/>
                <a:ea typeface="Arial Unicode MS"/>
                <a:cs typeface="Arial Unicode MS"/>
              </a:rPr>
              <a:t>pokolejowych</a:t>
            </a:r>
            <a:r>
              <a:rPr lang="pl-PL" sz="1500" dirty="0">
                <a:ln>
                  <a:noFill/>
                </a:ln>
                <a:solidFill>
                  <a:srgbClr val="006600"/>
                </a:solidFill>
                <a:effectLst/>
                <a:ea typeface="Arial Unicode MS"/>
                <a:cs typeface="Arial Unicode MS"/>
              </a:rPr>
              <a:t> obszarów jest chlubą naszego miasta. Budynki przystosowane do wymogów osób niepełnosprawnych. Kostka i płyty chodnikowe idealnie położone nie sprawiają najmniejszych kłopotów osobom na wózkach. Jest super, komfort jazdy jest bardzo duży. Są nawet wygodne i estetyczne wysokie stojaki rowerowe. </a:t>
            </a:r>
          </a:p>
        </p:txBody>
      </p:sp>
      <p:pic>
        <p:nvPicPr>
          <p:cNvPr id="3" name="Obraz 2">
            <a:extLst>
              <a:ext uri="{FF2B5EF4-FFF2-40B4-BE49-F238E27FC236}">
                <a16:creationId xmlns:a16="http://schemas.microsoft.com/office/drawing/2014/main" id="{C4883907-3674-45BC-B3ED-D5EE52A09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499" y="3539811"/>
            <a:ext cx="1962555" cy="1962555"/>
          </a:xfrm>
          <a:prstGeom prst="rect">
            <a:avLst/>
          </a:prstGeom>
        </p:spPr>
      </p:pic>
      <p:pic>
        <p:nvPicPr>
          <p:cNvPr id="6" name="Obraz 5">
            <a:extLst>
              <a:ext uri="{FF2B5EF4-FFF2-40B4-BE49-F238E27FC236}">
                <a16:creationId xmlns:a16="http://schemas.microsoft.com/office/drawing/2014/main" id="{5EFBCFF4-8C8E-49E8-8547-0DAB263382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9727" y="836712"/>
            <a:ext cx="2489981" cy="2489981"/>
          </a:xfrm>
          <a:prstGeom prst="rect">
            <a:avLst/>
          </a:prstGeom>
        </p:spPr>
      </p:pic>
      <p:pic>
        <p:nvPicPr>
          <p:cNvPr id="1026" name="Picture 2">
            <a:extLst>
              <a:ext uri="{FF2B5EF4-FFF2-40B4-BE49-F238E27FC236}">
                <a16:creationId xmlns:a16="http://schemas.microsoft.com/office/drawing/2014/main" id="{2E442B16-7322-470B-86FD-FE002708CA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5018" y="1268760"/>
            <a:ext cx="1929819" cy="1446694"/>
          </a:xfrm>
          <a:prstGeom prst="rect">
            <a:avLst/>
          </a:prstGeom>
          <a:noFill/>
          <a:extLst>
            <a:ext uri="{909E8E84-426E-40DD-AFC4-6F175D3DCCD1}">
              <a14:hiddenFill xmlns:a14="http://schemas.microsoft.com/office/drawing/2010/main">
                <a:solidFill>
                  <a:srgbClr val="FFFFFF"/>
                </a:solidFill>
              </a14:hiddenFill>
            </a:ext>
          </a:extLst>
        </p:spPr>
      </p:pic>
      <p:pic>
        <p:nvPicPr>
          <p:cNvPr id="13" name="Obraz 12">
            <a:extLst>
              <a:ext uri="{FF2B5EF4-FFF2-40B4-BE49-F238E27FC236}">
                <a16:creationId xmlns:a16="http://schemas.microsoft.com/office/drawing/2014/main" id="{2C853AC5-1E7D-4D94-82EC-EB386D5A6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3999" y="3140550"/>
            <a:ext cx="1944634" cy="1944634"/>
          </a:xfrm>
          <a:prstGeom prst="rect">
            <a:avLst/>
          </a:prstGeom>
        </p:spPr>
      </p:pic>
      <p:sp>
        <p:nvSpPr>
          <p:cNvPr id="16" name="pole tekstowe 15">
            <a:extLst>
              <a:ext uri="{FF2B5EF4-FFF2-40B4-BE49-F238E27FC236}">
                <a16:creationId xmlns:a16="http://schemas.microsoft.com/office/drawing/2014/main" id="{1554FFE7-92C9-4529-B3B3-6F7E1574A696}"/>
              </a:ext>
            </a:extLst>
          </p:cNvPr>
          <p:cNvSpPr txBox="1"/>
          <p:nvPr/>
        </p:nvSpPr>
        <p:spPr>
          <a:xfrm>
            <a:off x="2762280" y="3810318"/>
            <a:ext cx="3818493" cy="2062103"/>
          </a:xfrm>
          <a:prstGeom prst="rect">
            <a:avLst/>
          </a:prstGeom>
          <a:noFill/>
        </p:spPr>
        <p:txBody>
          <a:bodyPr wrap="square">
            <a:spAutoFit/>
          </a:bodyPr>
          <a:lstStyle/>
          <a:p>
            <a:pPr algn="just"/>
            <a:r>
              <a:rPr lang="pl-PL" sz="1600" dirty="0">
                <a:ln>
                  <a:noFill/>
                </a:ln>
                <a:solidFill>
                  <a:srgbClr val="006600"/>
                </a:solidFill>
                <a:effectLst/>
                <a:ea typeface="Arial Unicode MS"/>
                <a:cs typeface="Arial Unicode MS"/>
              </a:rPr>
              <a:t>Co można podpowiedzieć miastu? Powinni zastosować te rozwiązania, które sprawdziły się już w innych miejscach np. </a:t>
            </a:r>
            <a:r>
              <a:rPr lang="pl-PL" sz="1600" dirty="0" err="1">
                <a:ln>
                  <a:noFill/>
                </a:ln>
                <a:solidFill>
                  <a:srgbClr val="006600"/>
                </a:solidFill>
                <a:effectLst/>
                <a:ea typeface="Arial Unicode MS"/>
                <a:cs typeface="Arial Unicode MS"/>
              </a:rPr>
              <a:t>zagospoda</a:t>
            </a:r>
            <a:r>
              <a:rPr lang="pl-PL" sz="1600" dirty="0">
                <a:ln>
                  <a:noFill/>
                </a:ln>
                <a:solidFill>
                  <a:srgbClr val="006600"/>
                </a:solidFill>
                <a:effectLst/>
                <a:ea typeface="Arial Unicode MS"/>
                <a:cs typeface="Arial Unicode MS"/>
              </a:rPr>
              <a:t>- </a:t>
            </a:r>
            <a:r>
              <a:rPr lang="pl-PL" sz="1600" dirty="0" err="1">
                <a:ln>
                  <a:noFill/>
                </a:ln>
                <a:solidFill>
                  <a:srgbClr val="006600"/>
                </a:solidFill>
                <a:effectLst/>
                <a:ea typeface="Arial Unicode MS"/>
                <a:cs typeface="Arial Unicode MS"/>
              </a:rPr>
              <a:t>rowanie</a:t>
            </a:r>
            <a:r>
              <a:rPr lang="pl-PL" sz="1600" dirty="0">
                <a:ln>
                  <a:noFill/>
                </a:ln>
                <a:solidFill>
                  <a:srgbClr val="006600"/>
                </a:solidFill>
                <a:effectLst/>
                <a:ea typeface="Arial Unicode MS"/>
                <a:cs typeface="Arial Unicode MS"/>
              </a:rPr>
              <a:t> terenów </a:t>
            </a:r>
            <a:r>
              <a:rPr lang="pl-PL" sz="1600" dirty="0" err="1">
                <a:ln>
                  <a:noFill/>
                </a:ln>
                <a:solidFill>
                  <a:srgbClr val="006600"/>
                </a:solidFill>
                <a:effectLst/>
                <a:ea typeface="Arial Unicode MS"/>
                <a:cs typeface="Arial Unicode MS"/>
              </a:rPr>
              <a:t>pokolejowych</a:t>
            </a:r>
            <a:r>
              <a:rPr lang="pl-PL" sz="1600" dirty="0">
                <a:ln>
                  <a:noFill/>
                </a:ln>
                <a:solidFill>
                  <a:srgbClr val="006600"/>
                </a:solidFill>
                <a:effectLst/>
                <a:ea typeface="Arial Unicode MS"/>
                <a:cs typeface="Arial Unicode MS"/>
              </a:rPr>
              <a:t> oraz pamiętać i przypilnować przy kolejnych inwestycjach drogowych, aby krawężniki były równe i niskie z każdej strony - podsumowują uczestnicy spacerów. </a:t>
            </a:r>
            <a:endParaRPr lang="pl-PL" sz="1600" dirty="0"/>
          </a:p>
        </p:txBody>
      </p:sp>
      <p:sp>
        <p:nvSpPr>
          <p:cNvPr id="9" name="pole tekstowe 8">
            <a:extLst>
              <a:ext uri="{FF2B5EF4-FFF2-40B4-BE49-F238E27FC236}">
                <a16:creationId xmlns:a16="http://schemas.microsoft.com/office/drawing/2014/main" id="{77F3F8A2-6CC3-48F7-BCFE-D90F00A4C9CC}"/>
              </a:ext>
            </a:extLst>
          </p:cNvPr>
          <p:cNvSpPr txBox="1"/>
          <p:nvPr/>
        </p:nvSpPr>
        <p:spPr>
          <a:xfrm>
            <a:off x="4065825" y="3368025"/>
            <a:ext cx="25938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48. Niepełnosprawni przed Biblioteką Publiczną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ole tekstowe 9">
            <a:extLst>
              <a:ext uri="{FF2B5EF4-FFF2-40B4-BE49-F238E27FC236}">
                <a16:creationId xmlns:a16="http://schemas.microsoft.com/office/drawing/2014/main" id="{945E2B8E-6497-4AEC-8B15-664CB4723030}"/>
              </a:ext>
            </a:extLst>
          </p:cNvPr>
          <p:cNvSpPr txBox="1"/>
          <p:nvPr/>
        </p:nvSpPr>
        <p:spPr>
          <a:xfrm>
            <a:off x="6805018" y="2678885"/>
            <a:ext cx="20492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47. Seniorzy przed Biblioteką Publiczną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pole tekstowe 11">
            <a:extLst>
              <a:ext uri="{FF2B5EF4-FFF2-40B4-BE49-F238E27FC236}">
                <a16:creationId xmlns:a16="http://schemas.microsoft.com/office/drawing/2014/main" id="{62B6BE69-F29E-411B-B4B4-623E6D68FD73}"/>
              </a:ext>
            </a:extLst>
          </p:cNvPr>
          <p:cNvSpPr txBox="1"/>
          <p:nvPr/>
        </p:nvSpPr>
        <p:spPr>
          <a:xfrm>
            <a:off x="6713501" y="5140120"/>
            <a:ext cx="223224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49. Niepełnosprawni na przejściu przez tory do Zajezdni Kultury</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pole tekstowe 13">
            <a:extLst>
              <a:ext uri="{FF2B5EF4-FFF2-40B4-BE49-F238E27FC236}">
                <a16:creationId xmlns:a16="http://schemas.microsoft.com/office/drawing/2014/main" id="{74CD78D7-28D6-4A68-B48D-3DD19DE810D1}"/>
              </a:ext>
            </a:extLst>
          </p:cNvPr>
          <p:cNvSpPr txBox="1"/>
          <p:nvPr/>
        </p:nvSpPr>
        <p:spPr>
          <a:xfrm>
            <a:off x="539552" y="5443318"/>
            <a:ext cx="21602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46. Matki dzieci do lat 3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dirty="0">
                <a:solidFill>
                  <a:srgbClr val="006600"/>
                </a:solidFill>
                <a:latin typeface="Calibri" panose="020F0502020204030204" pitchFamily="34" charset="0"/>
                <a:ea typeface="Calibri" panose="020F0502020204030204" pitchFamily="34" charset="0"/>
                <a:cs typeface="Calibri" panose="020F0502020204030204" pitchFamily="34" charset="0"/>
              </a:rPr>
              <a:t>przed Zajezdnią Kultury </a:t>
            </a: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1676254"/>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5A1CEB16-0B0A-479A-BF0C-E8968FA46422}"/>
              </a:ext>
            </a:extLst>
          </p:cNvPr>
          <p:cNvSpPr txBox="1"/>
          <p:nvPr/>
        </p:nvSpPr>
        <p:spPr>
          <a:xfrm>
            <a:off x="670391" y="836712"/>
            <a:ext cx="7344816" cy="615553"/>
          </a:xfrm>
          <a:prstGeom prst="rect">
            <a:avLst/>
          </a:prstGeom>
          <a:noFill/>
        </p:spPr>
        <p:txBody>
          <a:bodyPr wrap="square">
            <a:spAutoFit/>
          </a:bodyPr>
          <a:lstStyle/>
          <a:p>
            <a:pPr algn="just">
              <a:spcAft>
                <a:spcPts val="1000"/>
              </a:spcAft>
            </a:pPr>
            <a:r>
              <a:rPr lang="pl-PL" sz="2000" b="1" dirty="0">
                <a:solidFill>
                  <a:srgbClr val="99CC00"/>
                </a:solidFill>
                <a:effectLst/>
                <a:latin typeface="Calibri" panose="020F0502020204030204" pitchFamily="34" charset="0"/>
                <a:ea typeface="Calibri" panose="020F0502020204030204" pitchFamily="34" charset="0"/>
                <a:cs typeface="Times New Roman" panose="02020603050405020304" pitchFamily="18" charset="0"/>
              </a:rPr>
              <a:t>Ósmy punkt: </a:t>
            </a:r>
            <a:r>
              <a:rPr lang="pl-PL" dirty="0">
                <a:solidFill>
                  <a:srgbClr val="99CC00"/>
                </a:solidFill>
                <a:effectLst/>
                <a:latin typeface="Calibri" panose="020F0502020204030204" pitchFamily="34" charset="0"/>
                <a:ea typeface="Calibri" panose="020F0502020204030204" pitchFamily="34" charset="0"/>
                <a:cs typeface="Times New Roman" panose="02020603050405020304" pitchFamily="18" charset="0"/>
              </a:rPr>
              <a:t>ul. Targowa. </a:t>
            </a:r>
            <a:r>
              <a:rPr lang="pl-PL" sz="14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Przejście od Biblioteki Publicznej przez ulicę Strumykową na ulicę Targową przez torowisko do ronda Malińska, Kazimierza Wielkiego.  </a:t>
            </a:r>
          </a:p>
        </p:txBody>
      </p:sp>
      <p:pic>
        <p:nvPicPr>
          <p:cNvPr id="4" name="Obraz 3">
            <a:extLst>
              <a:ext uri="{FF2B5EF4-FFF2-40B4-BE49-F238E27FC236}">
                <a16:creationId xmlns:a16="http://schemas.microsoft.com/office/drawing/2014/main" id="{9B1D7059-4C96-4484-A0C5-54841901CE5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391" y="1564841"/>
            <a:ext cx="7803217" cy="3728318"/>
          </a:xfrm>
          <a:prstGeom prst="rect">
            <a:avLst/>
          </a:prstGeom>
          <a:noFill/>
          <a:ln>
            <a:noFill/>
          </a:ln>
        </p:spPr>
      </p:pic>
      <p:sp>
        <p:nvSpPr>
          <p:cNvPr id="7" name="pole tekstowe 6">
            <a:extLst>
              <a:ext uri="{FF2B5EF4-FFF2-40B4-BE49-F238E27FC236}">
                <a16:creationId xmlns:a16="http://schemas.microsoft.com/office/drawing/2014/main" id="{03A9AEE4-25C6-4761-BCAB-46A036302552}"/>
              </a:ext>
            </a:extLst>
          </p:cNvPr>
          <p:cNvSpPr txBox="1"/>
          <p:nvPr/>
        </p:nvSpPr>
        <p:spPr>
          <a:xfrm>
            <a:off x="670390" y="5405735"/>
            <a:ext cx="843811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00" b="0" i="1" u="none" strike="noStrike" kern="1200" cap="none" spc="0" normalizeH="0" baseline="0" noProof="0" dirty="0">
                <a:ln>
                  <a:noFill/>
                </a:ln>
                <a:solidFill>
                  <a:prstClr val="black"/>
                </a:solidFill>
                <a:effectLst/>
                <a:uLnTx/>
                <a:uFillTx/>
                <a:latin typeface="Calibri"/>
                <a:ea typeface="+mn-ea"/>
                <a:cs typeface="+mn-cs"/>
              </a:rPr>
              <a:t>Źródło:</a:t>
            </a:r>
            <a:r>
              <a:rPr kumimoji="0" lang="pl-PL" sz="1800" b="0" i="0" u="none" strike="noStrike" kern="1200" cap="none" spc="0" normalizeH="0" baseline="0" noProof="0" dirty="0">
                <a:ln>
                  <a:noFill/>
                </a:ln>
                <a:solidFill>
                  <a:prstClr val="black"/>
                </a:solidFill>
                <a:effectLst/>
                <a:uLnTx/>
                <a:uFillTx/>
                <a:latin typeface="Calibri"/>
                <a:ea typeface="+mn-ea"/>
                <a:cs typeface="+mn-cs"/>
              </a:rPr>
              <a:t> </a:t>
            </a:r>
            <a:r>
              <a:rPr kumimoji="0" lang="pl-PL" sz="1000" b="0" i="0" u="none" strike="noStrike" kern="1200" cap="none" spc="0" normalizeH="0" baseline="0" noProof="0" dirty="0" err="1">
                <a:ln>
                  <a:noFill/>
                </a:ln>
                <a:solidFill>
                  <a:prstClr val="black"/>
                </a:solidFill>
                <a:effectLst/>
                <a:uLnTx/>
                <a:uFillTx/>
                <a:latin typeface="Calibri"/>
                <a:ea typeface="+mn-ea"/>
                <a:cs typeface="+mn-cs"/>
              </a:rPr>
              <a:t>google.maps.pleszew</a:t>
            </a:r>
            <a:r>
              <a:rPr kumimoji="0" lang="pl-PL" sz="1000" b="0" i="0" u="none" strike="noStrike" kern="1200" cap="none" spc="0" normalizeH="0" baseline="0" noProof="0" dirty="0">
                <a:ln>
                  <a:noFill/>
                </a:ln>
                <a:solidFill>
                  <a:prstClr val="black"/>
                </a:solidFill>
                <a:effectLst/>
                <a:uLnTx/>
                <a:uFillTx/>
                <a:latin typeface="Calibri"/>
                <a:ea typeface="+mn-ea"/>
                <a:cs typeface="+mn-cs"/>
              </a:rPr>
              <a:t>, mapka nr 7. Ósmy punkt: trasa spaceru diagnostycznego - ul. Targowa</a:t>
            </a:r>
          </a:p>
        </p:txBody>
      </p:sp>
    </p:spTree>
    <p:extLst>
      <p:ext uri="{BB962C8B-B14F-4D97-AF65-F5344CB8AC3E}">
        <p14:creationId xmlns:p14="http://schemas.microsoft.com/office/powerpoint/2010/main" val="3016019893"/>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067A747-D4FC-42A7-9F9A-EFFA45DB7822}"/>
              </a:ext>
            </a:extLst>
          </p:cNvPr>
          <p:cNvSpPr txBox="1"/>
          <p:nvPr/>
        </p:nvSpPr>
        <p:spPr>
          <a:xfrm>
            <a:off x="5482734" y="2225017"/>
            <a:ext cx="2975251" cy="3293209"/>
          </a:xfrm>
          <a:prstGeom prst="rect">
            <a:avLst/>
          </a:prstGeom>
          <a:noFill/>
        </p:spPr>
        <p:txBody>
          <a:bodyPr wrap="square" rtlCol="0">
            <a:spAutoFit/>
          </a:bodyPr>
          <a:lstStyle/>
          <a:p>
            <a:pPr algn="just"/>
            <a:r>
              <a:rPr lang="pl-PL" sz="1600" dirty="0">
                <a:solidFill>
                  <a:srgbClr val="006600"/>
                </a:solidFill>
              </a:rPr>
              <a:t>Osoby niepełnosprawne wraz ze swoimi opiekunami podczas spaceru diagnostycznego zwróciły uwagę na wysoki próg chodnika na ulicy Ogrodowej koło Biedronki, który trudno pokonać na wózku. Wyrazili zdziwienie, że zapomniano poprawić wysoki próg chodnikowy mimo tego, że miesiąc temu oddana została bardzo dobrze wykonana ścieżka rowerowa, która biegnie wzdłuż feralnego chodnika. </a:t>
            </a:r>
          </a:p>
        </p:txBody>
      </p:sp>
      <p:pic>
        <p:nvPicPr>
          <p:cNvPr id="10" name="Obraz 9">
            <a:extLst>
              <a:ext uri="{FF2B5EF4-FFF2-40B4-BE49-F238E27FC236}">
                <a16:creationId xmlns:a16="http://schemas.microsoft.com/office/drawing/2014/main" id="{253B8440-6255-4CFF-8795-40CA0D144A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5186" y="2149906"/>
            <a:ext cx="1953191" cy="2210987"/>
          </a:xfrm>
          <a:prstGeom prst="rect">
            <a:avLst/>
          </a:prstGeom>
        </p:spPr>
      </p:pic>
      <p:sp>
        <p:nvSpPr>
          <p:cNvPr id="8" name="pole tekstowe 7">
            <a:extLst>
              <a:ext uri="{FF2B5EF4-FFF2-40B4-BE49-F238E27FC236}">
                <a16:creationId xmlns:a16="http://schemas.microsoft.com/office/drawing/2014/main" id="{41771206-5C9A-444F-835D-79554794DFE7}"/>
              </a:ext>
            </a:extLst>
          </p:cNvPr>
          <p:cNvSpPr txBox="1"/>
          <p:nvPr/>
        </p:nvSpPr>
        <p:spPr>
          <a:xfrm>
            <a:off x="3032772" y="1082046"/>
            <a:ext cx="5427659" cy="1077218"/>
          </a:xfrm>
          <a:prstGeom prst="rect">
            <a:avLst/>
          </a:prstGeom>
          <a:noFill/>
        </p:spPr>
        <p:txBody>
          <a:bodyPr wrap="square" rtlCol="0">
            <a:spAutoFit/>
          </a:bodyPr>
          <a:lstStyle/>
          <a:p>
            <a:pPr algn="just"/>
            <a:r>
              <a:rPr lang="pl-PL" sz="1600" dirty="0">
                <a:solidFill>
                  <a:srgbClr val="006600"/>
                </a:solidFill>
              </a:rPr>
              <a:t>Bardzo przyjazny według opinii osób niepełnosprawnych i ich opiekunów jest skwer ciągnący się od biblioteki do ulicy Ogrodowej. Płytki chodnikowe są idealnie położone, wygodne ławeczki, kosze na śmieci oraz estetyczna i zadbana zieleń. </a:t>
            </a:r>
          </a:p>
        </p:txBody>
      </p:sp>
      <p:sp>
        <p:nvSpPr>
          <p:cNvPr id="9" name="pole tekstowe 8">
            <a:extLst>
              <a:ext uri="{FF2B5EF4-FFF2-40B4-BE49-F238E27FC236}">
                <a16:creationId xmlns:a16="http://schemas.microsoft.com/office/drawing/2014/main" id="{51ACF692-57D4-4DC0-9B13-C44185661DDB}"/>
              </a:ext>
            </a:extLst>
          </p:cNvPr>
          <p:cNvSpPr txBox="1"/>
          <p:nvPr/>
        </p:nvSpPr>
        <p:spPr>
          <a:xfrm>
            <a:off x="2884059" y="4375571"/>
            <a:ext cx="2644515" cy="646331"/>
          </a:xfrm>
          <a:prstGeom prst="rect">
            <a:avLst/>
          </a:prstGeom>
          <a:noFill/>
        </p:spPr>
        <p:txBody>
          <a:bodyPr wrap="square" rtlCol="0">
            <a:spAutoFit/>
          </a:bodyPr>
          <a:lstStyle/>
          <a:p>
            <a:r>
              <a:rPr lang="pl-PL" sz="1200" b="1" dirty="0">
                <a:solidFill>
                  <a:srgbClr val="006600"/>
                </a:solidFill>
              </a:rPr>
              <a:t>Fot. 51. Opiekunka dorosłej osoby na wózku z trudem pokonała wysoki próg chodnikowy przy Biedronce</a:t>
            </a:r>
          </a:p>
        </p:txBody>
      </p:sp>
      <p:pic>
        <p:nvPicPr>
          <p:cNvPr id="14" name="Obraz 13">
            <a:extLst>
              <a:ext uri="{FF2B5EF4-FFF2-40B4-BE49-F238E27FC236}">
                <a16:creationId xmlns:a16="http://schemas.microsoft.com/office/drawing/2014/main" id="{42F30E5D-7A7C-4F6D-ACC3-844FE1D96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244" y="982145"/>
            <a:ext cx="2086815" cy="2086815"/>
          </a:xfrm>
          <a:prstGeom prst="rect">
            <a:avLst/>
          </a:prstGeom>
        </p:spPr>
      </p:pic>
      <p:sp>
        <p:nvSpPr>
          <p:cNvPr id="11" name="pole tekstowe 10">
            <a:extLst>
              <a:ext uri="{FF2B5EF4-FFF2-40B4-BE49-F238E27FC236}">
                <a16:creationId xmlns:a16="http://schemas.microsoft.com/office/drawing/2014/main" id="{ECB3E52D-89DB-4CA9-9093-9C211E818B8E}"/>
              </a:ext>
            </a:extLst>
          </p:cNvPr>
          <p:cNvSpPr txBox="1"/>
          <p:nvPr/>
        </p:nvSpPr>
        <p:spPr>
          <a:xfrm>
            <a:off x="544249" y="3048274"/>
            <a:ext cx="248852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Fot. 50. Niepełnosprawni przy progu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chodnikowym przed Biedronką na ul. Ogrodowej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Obraz 5">
            <a:extLst>
              <a:ext uri="{FF2B5EF4-FFF2-40B4-BE49-F238E27FC236}">
                <a16:creationId xmlns:a16="http://schemas.microsoft.com/office/drawing/2014/main" id="{F62F5122-5A14-486A-98B3-4EDB18D2E9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250" y="3645025"/>
            <a:ext cx="2210988" cy="2210988"/>
          </a:xfrm>
          <a:prstGeom prst="rect">
            <a:avLst/>
          </a:prstGeom>
        </p:spPr>
      </p:pic>
      <p:sp>
        <p:nvSpPr>
          <p:cNvPr id="13" name="pole tekstowe 12">
            <a:extLst>
              <a:ext uri="{FF2B5EF4-FFF2-40B4-BE49-F238E27FC236}">
                <a16:creationId xmlns:a16="http://schemas.microsoft.com/office/drawing/2014/main" id="{3B6A025C-3C2F-46EE-8B41-B7846021B3E1}"/>
              </a:ext>
            </a:extLst>
          </p:cNvPr>
          <p:cNvSpPr txBox="1"/>
          <p:nvPr/>
        </p:nvSpPr>
        <p:spPr>
          <a:xfrm>
            <a:off x="2856871" y="5325372"/>
            <a:ext cx="25986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52. Widok poprawionego progu przy Biedronce na ul. Ogrodowej </a:t>
            </a:r>
          </a:p>
        </p:txBody>
      </p:sp>
    </p:spTree>
    <p:extLst>
      <p:ext uri="{BB962C8B-B14F-4D97-AF65-F5344CB8AC3E}">
        <p14:creationId xmlns:p14="http://schemas.microsoft.com/office/powerpoint/2010/main" val="282712644"/>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5F92524A-C8C4-41C5-93CF-14B97002C35C}"/>
              </a:ext>
            </a:extLst>
          </p:cNvPr>
          <p:cNvSpPr txBox="1"/>
          <p:nvPr/>
        </p:nvSpPr>
        <p:spPr>
          <a:xfrm>
            <a:off x="467544" y="836712"/>
            <a:ext cx="7488832"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Dziewiąty punkt: </a:t>
            </a:r>
            <a:r>
              <a:rPr kumimoji="0" lang="pl-PL"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ul. Krzywoustego 3. CWIO. </a:t>
            </a:r>
            <a:r>
              <a:rPr kumimoji="0" lang="pl-PL" sz="160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P</a:t>
            </a:r>
            <a:r>
              <a:rPr kumimoji="0" lang="pl-PL" sz="140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rzejście od końca Targowej przez rondo na Kazimierza Wielkiego do Bolesława Krzywoustego 3, Centrum Wspierania Inicjatyw Obywatelskich, ul. Podgórną  przez Plac Wolności JP II na Woj. Pol., Ogrodową do Domu Kultury. </a:t>
            </a:r>
          </a:p>
        </p:txBody>
      </p:sp>
      <p:pic>
        <p:nvPicPr>
          <p:cNvPr id="4" name="Obraz 3">
            <a:extLst>
              <a:ext uri="{FF2B5EF4-FFF2-40B4-BE49-F238E27FC236}">
                <a16:creationId xmlns:a16="http://schemas.microsoft.com/office/drawing/2014/main" id="{DD25BCDE-5B3A-42F9-90AD-90FB6F3E443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36931"/>
            <a:ext cx="7920880" cy="3628355"/>
          </a:xfrm>
          <a:prstGeom prst="rect">
            <a:avLst/>
          </a:prstGeom>
          <a:noFill/>
          <a:ln>
            <a:noFill/>
          </a:ln>
        </p:spPr>
      </p:pic>
      <p:sp>
        <p:nvSpPr>
          <p:cNvPr id="5" name="pole tekstowe 4">
            <a:extLst>
              <a:ext uri="{FF2B5EF4-FFF2-40B4-BE49-F238E27FC236}">
                <a16:creationId xmlns:a16="http://schemas.microsoft.com/office/drawing/2014/main" id="{BE46261D-C37C-4217-A57F-541EE7D9F8FC}"/>
              </a:ext>
            </a:extLst>
          </p:cNvPr>
          <p:cNvSpPr txBox="1"/>
          <p:nvPr/>
        </p:nvSpPr>
        <p:spPr>
          <a:xfrm>
            <a:off x="611560" y="5267229"/>
            <a:ext cx="85324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00" b="0" i="1" u="none" strike="noStrike" kern="1200" cap="none" spc="0" normalizeH="0" baseline="0" noProof="0" dirty="0">
                <a:ln>
                  <a:noFill/>
                </a:ln>
                <a:solidFill>
                  <a:prstClr val="black"/>
                </a:solidFill>
                <a:effectLst/>
                <a:uLnTx/>
                <a:uFillTx/>
                <a:latin typeface="Calibri"/>
                <a:ea typeface="+mn-ea"/>
                <a:cs typeface="+mn-cs"/>
              </a:rPr>
              <a:t>Źródło:</a:t>
            </a:r>
            <a:r>
              <a:rPr kumimoji="0" lang="pl-PL" sz="1800" b="0" i="0" u="none" strike="noStrike" kern="1200" cap="none" spc="0" normalizeH="0" baseline="0" noProof="0" dirty="0">
                <a:ln>
                  <a:noFill/>
                </a:ln>
                <a:solidFill>
                  <a:prstClr val="black"/>
                </a:solidFill>
                <a:effectLst/>
                <a:uLnTx/>
                <a:uFillTx/>
                <a:latin typeface="Calibri"/>
                <a:ea typeface="+mn-ea"/>
                <a:cs typeface="+mn-cs"/>
              </a:rPr>
              <a:t> </a:t>
            </a:r>
            <a:r>
              <a:rPr kumimoji="0" lang="pl-PL" sz="1000" b="0" i="0" u="none" strike="noStrike" kern="1200" cap="none" spc="0" normalizeH="0" baseline="0" noProof="0" dirty="0" err="1">
                <a:ln>
                  <a:noFill/>
                </a:ln>
                <a:solidFill>
                  <a:prstClr val="black"/>
                </a:solidFill>
                <a:effectLst/>
                <a:uLnTx/>
                <a:uFillTx/>
                <a:latin typeface="Calibri"/>
                <a:ea typeface="+mn-ea"/>
                <a:cs typeface="+mn-cs"/>
              </a:rPr>
              <a:t>google.maps.pleszew</a:t>
            </a:r>
            <a:r>
              <a:rPr kumimoji="0" lang="pl-PL" sz="1000" b="0" i="0" u="none" strike="noStrike" kern="1200" cap="none" spc="0" normalizeH="0" baseline="0" noProof="0" dirty="0">
                <a:ln>
                  <a:noFill/>
                </a:ln>
                <a:solidFill>
                  <a:prstClr val="black"/>
                </a:solidFill>
                <a:effectLst/>
                <a:uLnTx/>
                <a:uFillTx/>
                <a:latin typeface="Calibri"/>
                <a:ea typeface="+mn-ea"/>
                <a:cs typeface="+mn-cs"/>
              </a:rPr>
              <a:t>, mapka nr 8. Dziewiąty punkt: trasy spaceru diagnostycznego – przejście ulicą Targową,  Krzywoustego do Domu Kultury  </a:t>
            </a:r>
          </a:p>
        </p:txBody>
      </p:sp>
    </p:spTree>
    <p:extLst>
      <p:ext uri="{BB962C8B-B14F-4D97-AF65-F5344CB8AC3E}">
        <p14:creationId xmlns:p14="http://schemas.microsoft.com/office/powerpoint/2010/main" val="522791430"/>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EF440464-DE91-4766-8215-D5AD284E0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5413" y="2821869"/>
            <a:ext cx="2146997" cy="2146997"/>
          </a:xfrm>
          <a:prstGeom prst="rect">
            <a:avLst/>
          </a:prstGeom>
        </p:spPr>
      </p:pic>
      <p:pic>
        <p:nvPicPr>
          <p:cNvPr id="8" name="Obraz 7">
            <a:extLst>
              <a:ext uri="{FF2B5EF4-FFF2-40B4-BE49-F238E27FC236}">
                <a16:creationId xmlns:a16="http://schemas.microsoft.com/office/drawing/2014/main" id="{3C4F9634-AB81-44CD-930C-F79942DF1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2821870"/>
            <a:ext cx="2146997" cy="2146997"/>
          </a:xfrm>
          <a:prstGeom prst="rect">
            <a:avLst/>
          </a:prstGeom>
        </p:spPr>
      </p:pic>
      <p:sp>
        <p:nvSpPr>
          <p:cNvPr id="2" name="pole tekstowe 1">
            <a:extLst>
              <a:ext uri="{FF2B5EF4-FFF2-40B4-BE49-F238E27FC236}">
                <a16:creationId xmlns:a16="http://schemas.microsoft.com/office/drawing/2014/main" id="{68833837-2CBD-4B45-9036-742922029C7A}"/>
              </a:ext>
            </a:extLst>
          </p:cNvPr>
          <p:cNvSpPr txBox="1"/>
          <p:nvPr/>
        </p:nvSpPr>
        <p:spPr>
          <a:xfrm>
            <a:off x="2921645" y="696744"/>
            <a:ext cx="5031269" cy="2169825"/>
          </a:xfrm>
          <a:prstGeom prst="rect">
            <a:avLst/>
          </a:prstGeom>
          <a:noFill/>
        </p:spPr>
        <p:txBody>
          <a:bodyPr wrap="square" rtlCol="0">
            <a:spAutoFit/>
          </a:bodyPr>
          <a:lstStyle/>
          <a:p>
            <a:pPr algn="just"/>
            <a:r>
              <a:rPr lang="pl-PL" sz="1500" dirty="0">
                <a:solidFill>
                  <a:srgbClr val="006600"/>
                </a:solidFill>
              </a:rPr>
              <a:t>Interesariusze uczestniczący w projekcie wyrazili pogląd, że ulica Targowa obecnie jest w remoncie i z ocenami wstrzymają się do zakończenia inwestycji. Jednocześnie bardzo liczą na skończenie zagospodarowania terenów w obszarze ulic: Ogrodowa, Strumykowa i Targowa, w tym wybudowanie parkingu, który znacznie usprawni ruch w tym rejonie miasta. Osobom niepełnosprawnym szczególnie podoba się estetyka i jakość wykonania „małego skweru” przy bibliotece w kierunku Biedronki.</a:t>
            </a:r>
          </a:p>
        </p:txBody>
      </p:sp>
      <p:pic>
        <p:nvPicPr>
          <p:cNvPr id="6" name="Obraz 5">
            <a:extLst>
              <a:ext uri="{FF2B5EF4-FFF2-40B4-BE49-F238E27FC236}">
                <a16:creationId xmlns:a16="http://schemas.microsoft.com/office/drawing/2014/main" id="{E0534FB1-2829-44F6-A776-9857D49EB8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386" y="892922"/>
            <a:ext cx="2337260" cy="2337260"/>
          </a:xfrm>
          <a:prstGeom prst="rect">
            <a:avLst/>
          </a:prstGeom>
        </p:spPr>
      </p:pic>
      <p:sp>
        <p:nvSpPr>
          <p:cNvPr id="7" name="pole tekstowe 6">
            <a:extLst>
              <a:ext uri="{FF2B5EF4-FFF2-40B4-BE49-F238E27FC236}">
                <a16:creationId xmlns:a16="http://schemas.microsoft.com/office/drawing/2014/main" id="{CD77C230-5FE8-4F64-99E7-B34EB768FAA8}"/>
              </a:ext>
            </a:extLst>
          </p:cNvPr>
          <p:cNvSpPr txBox="1"/>
          <p:nvPr/>
        </p:nvSpPr>
        <p:spPr>
          <a:xfrm>
            <a:off x="325892" y="3660489"/>
            <a:ext cx="3514122" cy="2169825"/>
          </a:xfrm>
          <a:prstGeom prst="rect">
            <a:avLst/>
          </a:prstGeom>
          <a:noFill/>
        </p:spPr>
        <p:txBody>
          <a:bodyPr wrap="square" rtlCol="0">
            <a:spAutoFit/>
          </a:bodyPr>
          <a:lstStyle/>
          <a:p>
            <a:pPr algn="just"/>
            <a:r>
              <a:rPr lang="pl-PL" sz="1500" dirty="0">
                <a:solidFill>
                  <a:srgbClr val="006600"/>
                </a:solidFill>
              </a:rPr>
              <a:t>Niepełnosprawni wraz z opiekunami spacer diagnostyczny rozpoczęli od ulicy Kazimierza Wielkiego 7a, gdzie siedziby mają Powiatowe Centrum Pomocy Rodzinie, Ośrodek Wsparcia i Środowiskowy Dom Samopomocy. Pierwszymi barierami dla nich okazały się wysokie krawężnik po obu stronach przejścia na drugą stronę ulicy. </a:t>
            </a:r>
          </a:p>
        </p:txBody>
      </p:sp>
      <p:sp>
        <p:nvSpPr>
          <p:cNvPr id="13" name="pole tekstowe 12">
            <a:extLst>
              <a:ext uri="{FF2B5EF4-FFF2-40B4-BE49-F238E27FC236}">
                <a16:creationId xmlns:a16="http://schemas.microsoft.com/office/drawing/2014/main" id="{F0462BEC-FD4D-454B-A070-F7C21C1096A4}"/>
              </a:ext>
            </a:extLst>
          </p:cNvPr>
          <p:cNvSpPr txBox="1"/>
          <p:nvPr/>
        </p:nvSpPr>
        <p:spPr>
          <a:xfrm>
            <a:off x="6228184" y="4966620"/>
            <a:ext cx="2448272" cy="1015663"/>
          </a:xfrm>
          <a:prstGeom prst="rect">
            <a:avLst/>
          </a:prstGeom>
          <a:noFill/>
        </p:spPr>
        <p:txBody>
          <a:bodyPr wrap="square">
            <a:spAutoFit/>
          </a:bodyPr>
          <a:lstStyle/>
          <a:p>
            <a:r>
              <a:rPr kumimoji="0" lang="pl-PL" sz="1200" b="1" i="0" u="none" strike="noStrike" kern="1200" cap="none" spc="0" normalizeH="0" baseline="0" noProof="0" dirty="0">
                <a:ln>
                  <a:noFill/>
                </a:ln>
                <a:solidFill>
                  <a:srgbClr val="006600"/>
                </a:solidFill>
                <a:effectLst/>
                <a:uLnTx/>
                <a:uFillTx/>
                <a:latin typeface="Calibri"/>
                <a:ea typeface="+mn-ea"/>
                <a:cs typeface="+mn-cs"/>
              </a:rPr>
              <a:t>Fot. 55. Spotkany na spacerze diagnostycznym starszy mężczyzna pokonujący wysoki krawężnik przy pomocy kuli łokciowej na ul. K. Wielkiego, B. Krzywoustego  </a:t>
            </a:r>
            <a:endParaRPr lang="pl-PL" sz="1200" b="1" dirty="0"/>
          </a:p>
        </p:txBody>
      </p:sp>
      <p:sp>
        <p:nvSpPr>
          <p:cNvPr id="9" name="pole tekstowe 8">
            <a:extLst>
              <a:ext uri="{FF2B5EF4-FFF2-40B4-BE49-F238E27FC236}">
                <a16:creationId xmlns:a16="http://schemas.microsoft.com/office/drawing/2014/main" id="{EE88470E-030B-4098-B785-8E11A15D3ABB}"/>
              </a:ext>
            </a:extLst>
          </p:cNvPr>
          <p:cNvSpPr txBox="1"/>
          <p:nvPr/>
        </p:nvSpPr>
        <p:spPr>
          <a:xfrm>
            <a:off x="467544" y="3198824"/>
            <a:ext cx="301807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53. Niepełnosprawni wraz z opiekunami na skwerze przy bibliotece</a:t>
            </a:r>
          </a:p>
        </p:txBody>
      </p:sp>
      <p:sp>
        <p:nvSpPr>
          <p:cNvPr id="10" name="pole tekstowe 9">
            <a:extLst>
              <a:ext uri="{FF2B5EF4-FFF2-40B4-BE49-F238E27FC236}">
                <a16:creationId xmlns:a16="http://schemas.microsoft.com/office/drawing/2014/main" id="{270D3C42-FFBC-4414-81D0-363DF134DFB2}"/>
              </a:ext>
            </a:extLst>
          </p:cNvPr>
          <p:cNvSpPr txBox="1"/>
          <p:nvPr/>
        </p:nvSpPr>
        <p:spPr>
          <a:xfrm>
            <a:off x="3840014" y="4930045"/>
            <a:ext cx="2532186" cy="461665"/>
          </a:xfrm>
          <a:prstGeom prst="rect">
            <a:avLst/>
          </a:prstGeom>
          <a:noFill/>
        </p:spPr>
        <p:txBody>
          <a:bodyPr wrap="square">
            <a:spAutoFit/>
          </a:bodyPr>
          <a:lstStyle/>
          <a:p>
            <a:r>
              <a:rPr kumimoji="0" lang="pl-PL" sz="1200" b="1" i="0" u="none" strike="noStrike" kern="1200" cap="none" spc="0" normalizeH="0" baseline="0" noProof="0" dirty="0">
                <a:ln>
                  <a:noFill/>
                </a:ln>
                <a:solidFill>
                  <a:srgbClr val="006600"/>
                </a:solidFill>
                <a:effectLst/>
                <a:uLnTx/>
                <a:uFillTx/>
                <a:latin typeface="Calibri"/>
                <a:ea typeface="+mn-ea"/>
                <a:cs typeface="+mn-cs"/>
              </a:rPr>
              <a:t>Fot. 54. Niepełnosprawni wraz z </a:t>
            </a:r>
            <a:br>
              <a:rPr kumimoji="0" lang="pl-PL" sz="1200" b="1" i="0" u="none" strike="noStrike" kern="1200" cap="none" spc="0" normalizeH="0" baseline="0" noProof="0" dirty="0">
                <a:ln>
                  <a:noFill/>
                </a:ln>
                <a:solidFill>
                  <a:srgbClr val="006600"/>
                </a:solidFill>
                <a:effectLst/>
                <a:uLnTx/>
                <a:uFillTx/>
                <a:latin typeface="Calibri"/>
                <a:ea typeface="+mn-ea"/>
                <a:cs typeface="+mn-cs"/>
              </a:rPr>
            </a:br>
            <a:r>
              <a:rPr kumimoji="0" lang="pl-PL" sz="1200" b="1" i="0" u="none" strike="noStrike" kern="1200" cap="none" spc="0" normalizeH="0" baseline="0" noProof="0" dirty="0">
                <a:ln>
                  <a:noFill/>
                </a:ln>
                <a:solidFill>
                  <a:srgbClr val="006600"/>
                </a:solidFill>
                <a:effectLst/>
                <a:uLnTx/>
                <a:uFillTx/>
                <a:latin typeface="Calibri"/>
                <a:ea typeface="+mn-ea"/>
                <a:cs typeface="+mn-cs"/>
              </a:rPr>
              <a:t>opiekunami przed budynkiem PCPR</a:t>
            </a:r>
            <a:endParaRPr lang="pl-PL" dirty="0"/>
          </a:p>
        </p:txBody>
      </p:sp>
    </p:spTree>
    <p:extLst>
      <p:ext uri="{BB962C8B-B14F-4D97-AF65-F5344CB8AC3E}">
        <p14:creationId xmlns:p14="http://schemas.microsoft.com/office/powerpoint/2010/main" val="908912504"/>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9CF3D41-4424-455B-9D5B-D12E349421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351" y="793452"/>
            <a:ext cx="1772816" cy="1772816"/>
          </a:xfrm>
          <a:prstGeom prst="rect">
            <a:avLst/>
          </a:prstGeom>
        </p:spPr>
      </p:pic>
      <p:pic>
        <p:nvPicPr>
          <p:cNvPr id="5" name="Obraz 4">
            <a:extLst>
              <a:ext uri="{FF2B5EF4-FFF2-40B4-BE49-F238E27FC236}">
                <a16:creationId xmlns:a16="http://schemas.microsoft.com/office/drawing/2014/main" id="{0F0832AD-8EEE-4C7C-915F-24CCA78A9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503" y="793452"/>
            <a:ext cx="1772816" cy="1772816"/>
          </a:xfrm>
          <a:prstGeom prst="rect">
            <a:avLst/>
          </a:prstGeom>
        </p:spPr>
      </p:pic>
      <p:pic>
        <p:nvPicPr>
          <p:cNvPr id="7" name="Obraz 6">
            <a:extLst>
              <a:ext uri="{FF2B5EF4-FFF2-40B4-BE49-F238E27FC236}">
                <a16:creationId xmlns:a16="http://schemas.microsoft.com/office/drawing/2014/main" id="{BFE19D06-7DF8-4238-8CA9-3FE364770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0971" y="790530"/>
            <a:ext cx="1772816" cy="1772816"/>
          </a:xfrm>
          <a:prstGeom prst="rect">
            <a:avLst/>
          </a:prstGeom>
        </p:spPr>
      </p:pic>
      <p:pic>
        <p:nvPicPr>
          <p:cNvPr id="9" name="Obraz 8">
            <a:extLst>
              <a:ext uri="{FF2B5EF4-FFF2-40B4-BE49-F238E27FC236}">
                <a16:creationId xmlns:a16="http://schemas.microsoft.com/office/drawing/2014/main" id="{CCA12E83-05D6-4306-BFCC-BF04DF675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819" y="790530"/>
            <a:ext cx="1772816" cy="1772816"/>
          </a:xfrm>
          <a:prstGeom prst="rect">
            <a:avLst/>
          </a:prstGeom>
        </p:spPr>
      </p:pic>
      <p:sp>
        <p:nvSpPr>
          <p:cNvPr id="11" name="pole tekstowe 10">
            <a:extLst>
              <a:ext uri="{FF2B5EF4-FFF2-40B4-BE49-F238E27FC236}">
                <a16:creationId xmlns:a16="http://schemas.microsoft.com/office/drawing/2014/main" id="{622A3DA6-9A78-44F2-A064-D5A4015D2A97}"/>
              </a:ext>
            </a:extLst>
          </p:cNvPr>
          <p:cNvSpPr txBox="1"/>
          <p:nvPr/>
        </p:nvSpPr>
        <p:spPr>
          <a:xfrm>
            <a:off x="323528" y="2910659"/>
            <a:ext cx="8208912" cy="1246495"/>
          </a:xfrm>
          <a:prstGeom prst="rect">
            <a:avLst/>
          </a:prstGeom>
          <a:noFill/>
        </p:spPr>
        <p:txBody>
          <a:bodyPr wrap="square" rtlCol="0">
            <a:spAutoFit/>
          </a:bodyPr>
          <a:lstStyle/>
          <a:p>
            <a:pPr algn="just"/>
            <a:r>
              <a:rPr lang="pl-PL" sz="1500" dirty="0">
                <a:solidFill>
                  <a:srgbClr val="006600"/>
                </a:solidFill>
              </a:rPr>
              <a:t>Wysokie zaniedbane krawężniki na skraju ulic K. Wielkiego i B. Krzywoustego nie ułatwiają poruszania się osobom na wózkach. Koło wózka inwalidzkiego interesariuszki w rynnie odpływowej ustawiło się w poprzek na placu Szkoły Podstawowej nr 3. Dobrze byłoby, gdyby chociaż w jednym miejscu znajdowała się kratka nad rynną odpływową - zaproponowała interesariuszka na wózku. Przed głównym wejściem do szkoły nie ma podjazdu, natomiast na dzwonek pomocy nikt w budynku nie zareagował.</a:t>
            </a:r>
          </a:p>
        </p:txBody>
      </p:sp>
      <p:sp>
        <p:nvSpPr>
          <p:cNvPr id="12" name="pole tekstowe 11">
            <a:extLst>
              <a:ext uri="{FF2B5EF4-FFF2-40B4-BE49-F238E27FC236}">
                <a16:creationId xmlns:a16="http://schemas.microsoft.com/office/drawing/2014/main" id="{9F45546A-82FD-447C-BE4F-8F3CF7FD191D}"/>
              </a:ext>
            </a:extLst>
          </p:cNvPr>
          <p:cNvSpPr txBox="1"/>
          <p:nvPr/>
        </p:nvSpPr>
        <p:spPr>
          <a:xfrm>
            <a:off x="356889" y="4157154"/>
            <a:ext cx="3721419" cy="1708160"/>
          </a:xfrm>
          <a:prstGeom prst="rect">
            <a:avLst/>
          </a:prstGeom>
          <a:noFill/>
        </p:spPr>
        <p:txBody>
          <a:bodyPr wrap="square" rtlCol="0">
            <a:spAutoFit/>
          </a:bodyPr>
          <a:lstStyle/>
          <a:p>
            <a:pPr algn="just"/>
            <a:r>
              <a:rPr lang="pl-PL" sz="1500" dirty="0">
                <a:solidFill>
                  <a:srgbClr val="006600"/>
                </a:solidFill>
              </a:rPr>
              <a:t>Spacerowicze zwrócili uwagę na obiekt handlowy Żabka przy ulicy B. Krzywoustego,  przed  którym wprawdzie jest podjazd, lecz jest on zbyt stromy i nie ma barierki zabezpieczającej, co uniemożliwia - w opinii  interesariuszy - dostanie się do sklepu tym podjazdem na wózku inwalidzkim.</a:t>
            </a:r>
          </a:p>
        </p:txBody>
      </p:sp>
      <p:pic>
        <p:nvPicPr>
          <p:cNvPr id="14" name="Obraz 13">
            <a:extLst>
              <a:ext uri="{FF2B5EF4-FFF2-40B4-BE49-F238E27FC236}">
                <a16:creationId xmlns:a16="http://schemas.microsoft.com/office/drawing/2014/main" id="{34FBA514-6E8D-4FBF-9269-F05067C65B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4458" y="4094511"/>
            <a:ext cx="1425654" cy="1425654"/>
          </a:xfrm>
          <a:prstGeom prst="rect">
            <a:avLst/>
          </a:prstGeom>
        </p:spPr>
      </p:pic>
      <p:pic>
        <p:nvPicPr>
          <p:cNvPr id="16" name="Obraz 15">
            <a:extLst>
              <a:ext uri="{FF2B5EF4-FFF2-40B4-BE49-F238E27FC236}">
                <a16:creationId xmlns:a16="http://schemas.microsoft.com/office/drawing/2014/main" id="{38A45AD8-74A0-437A-9CE2-09A88E524D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3469" y="4101623"/>
            <a:ext cx="1415609" cy="1415609"/>
          </a:xfrm>
          <a:prstGeom prst="rect">
            <a:avLst/>
          </a:prstGeom>
        </p:spPr>
      </p:pic>
      <p:sp>
        <p:nvSpPr>
          <p:cNvPr id="13" name="pole tekstowe 12">
            <a:extLst>
              <a:ext uri="{FF2B5EF4-FFF2-40B4-BE49-F238E27FC236}">
                <a16:creationId xmlns:a16="http://schemas.microsoft.com/office/drawing/2014/main" id="{053E6EA3-5853-4C5F-9C10-B25715BE716B}"/>
              </a:ext>
            </a:extLst>
          </p:cNvPr>
          <p:cNvSpPr txBox="1"/>
          <p:nvPr/>
        </p:nvSpPr>
        <p:spPr>
          <a:xfrm>
            <a:off x="431598" y="2548922"/>
            <a:ext cx="38293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56 i 57. Niepełnosprawni wraz z opiekunami przed wysokim krawężnikiem na ul. B. Krzywoustego</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pole tekstowe 14">
            <a:extLst>
              <a:ext uri="{FF2B5EF4-FFF2-40B4-BE49-F238E27FC236}">
                <a16:creationId xmlns:a16="http://schemas.microsoft.com/office/drawing/2014/main" id="{03E1C716-6C75-41F9-A41D-5B956108D286}"/>
              </a:ext>
            </a:extLst>
          </p:cNvPr>
          <p:cNvSpPr txBox="1"/>
          <p:nvPr/>
        </p:nvSpPr>
        <p:spPr>
          <a:xfrm>
            <a:off x="4154458" y="2563517"/>
            <a:ext cx="37586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58 i 59. Niepełnosprawni wraz z opiekunami przed </a:t>
            </a:r>
            <a:br>
              <a:rPr kumimoji="0" lang="pl-PL" sz="1200" b="1" i="0" u="none" strike="noStrike" kern="1200" cap="none" spc="0" normalizeH="0" baseline="0" noProof="0" dirty="0">
                <a:ln>
                  <a:noFill/>
                </a:ln>
                <a:solidFill>
                  <a:srgbClr val="006600"/>
                </a:solidFill>
                <a:effectLst/>
                <a:uLnTx/>
                <a:uFillTx/>
                <a:latin typeface="Calibri"/>
                <a:ea typeface="+mn-ea"/>
                <a:cs typeface="+mn-cs"/>
              </a:rPr>
            </a:br>
            <a:r>
              <a:rPr kumimoji="0" lang="pl-PL" sz="1200" b="1" i="0" u="none" strike="noStrike" kern="1200" cap="none" spc="0" normalizeH="0" baseline="0" noProof="0" dirty="0">
                <a:ln>
                  <a:noFill/>
                </a:ln>
                <a:solidFill>
                  <a:srgbClr val="006600"/>
                </a:solidFill>
                <a:effectLst/>
                <a:uLnTx/>
                <a:uFillTx/>
                <a:latin typeface="Calibri"/>
                <a:ea typeface="+mn-ea"/>
                <a:cs typeface="+mn-cs"/>
              </a:rPr>
              <a:t>Szkołą Podstawową nr 3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pole tekstowe 16">
            <a:extLst>
              <a:ext uri="{FF2B5EF4-FFF2-40B4-BE49-F238E27FC236}">
                <a16:creationId xmlns:a16="http://schemas.microsoft.com/office/drawing/2014/main" id="{449666C2-EECF-4044-B51A-23239F19A99A}"/>
              </a:ext>
            </a:extLst>
          </p:cNvPr>
          <p:cNvSpPr txBox="1"/>
          <p:nvPr/>
        </p:nvSpPr>
        <p:spPr>
          <a:xfrm>
            <a:off x="4078308" y="5517232"/>
            <a:ext cx="4310116"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60 i 61. Niepełnosprawni wraz z opiekunami przed Żabką </a:t>
            </a:r>
            <a:br>
              <a:rPr kumimoji="0" lang="pl-PL" sz="1200" b="1" i="0" u="none" strike="noStrike" kern="1200" cap="none" spc="0" normalizeH="0" baseline="0" noProof="0" dirty="0">
                <a:ln>
                  <a:noFill/>
                </a:ln>
                <a:solidFill>
                  <a:srgbClr val="006600"/>
                </a:solidFill>
                <a:effectLst/>
                <a:uLnTx/>
                <a:uFillTx/>
                <a:latin typeface="Calibri"/>
                <a:ea typeface="+mn-ea"/>
                <a:cs typeface="+mn-cs"/>
              </a:rPr>
            </a:br>
            <a:r>
              <a:rPr kumimoji="0" lang="pl-PL" sz="1200" b="1" i="0" u="none" strike="noStrike" kern="1200" cap="none" spc="0" normalizeH="0" baseline="0" noProof="0" dirty="0">
                <a:ln>
                  <a:noFill/>
                </a:ln>
                <a:solidFill>
                  <a:srgbClr val="006600"/>
                </a:solidFill>
                <a:effectLst/>
                <a:uLnTx/>
                <a:uFillTx/>
                <a:latin typeface="Calibri"/>
                <a:ea typeface="+mn-ea"/>
                <a:cs typeface="+mn-cs"/>
              </a:rPr>
              <a:t>na ul. B. Krzywoustego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5512984"/>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A81EC8A-BE17-4838-9FA0-647032B411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3448143"/>
            <a:ext cx="2061305" cy="2061305"/>
          </a:xfrm>
          <a:prstGeom prst="rect">
            <a:avLst/>
          </a:prstGeom>
        </p:spPr>
      </p:pic>
      <p:pic>
        <p:nvPicPr>
          <p:cNvPr id="5" name="Obraz 4">
            <a:extLst>
              <a:ext uri="{FF2B5EF4-FFF2-40B4-BE49-F238E27FC236}">
                <a16:creationId xmlns:a16="http://schemas.microsoft.com/office/drawing/2014/main" id="{1CFBBCF0-3007-420F-A915-A4EF6AA0B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562" y="1257681"/>
            <a:ext cx="2217894" cy="2217894"/>
          </a:xfrm>
          <a:prstGeom prst="rect">
            <a:avLst/>
          </a:prstGeom>
        </p:spPr>
      </p:pic>
      <p:pic>
        <p:nvPicPr>
          <p:cNvPr id="6" name="Obraz 5">
            <a:extLst>
              <a:ext uri="{FF2B5EF4-FFF2-40B4-BE49-F238E27FC236}">
                <a16:creationId xmlns:a16="http://schemas.microsoft.com/office/drawing/2014/main" id="{7767E00B-8670-4EAD-B37D-2C4EAAD922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027" y="3630670"/>
            <a:ext cx="1863013" cy="1863013"/>
          </a:xfrm>
          <a:prstGeom prst="rect">
            <a:avLst/>
          </a:prstGeom>
        </p:spPr>
      </p:pic>
      <p:sp>
        <p:nvSpPr>
          <p:cNvPr id="11" name="pole tekstowe 10">
            <a:extLst>
              <a:ext uri="{FF2B5EF4-FFF2-40B4-BE49-F238E27FC236}">
                <a16:creationId xmlns:a16="http://schemas.microsoft.com/office/drawing/2014/main" id="{2CD11A4B-D4B4-471C-B8DA-419466AF3A65}"/>
              </a:ext>
            </a:extLst>
          </p:cNvPr>
          <p:cNvSpPr txBox="1"/>
          <p:nvPr/>
        </p:nvSpPr>
        <p:spPr>
          <a:xfrm>
            <a:off x="539027" y="820051"/>
            <a:ext cx="5919535" cy="2862322"/>
          </a:xfrm>
          <a:prstGeom prst="rect">
            <a:avLst/>
          </a:prstGeom>
          <a:noFill/>
        </p:spPr>
        <p:txBody>
          <a:bodyPr wrap="square">
            <a:spAutoFit/>
          </a:bodyPr>
          <a:lstStyle/>
          <a:p>
            <a:pPr algn="just"/>
            <a:r>
              <a:rPr lang="pl-PL" sz="15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Przy ulicy B. Krzywoustego zieleni jest wystarczająco - stwierdził jeden z seniorów - aczkolwiek zawsze mogłoby być więcej.  Centrum Wspierania Inicjatyw Obywatelskich - w opinii interesariuszy -  w żaden sposób nie jest przystosowane do osób z ograniczeniami ruchowymi i matek z dziećmi do lat 3. Brak parkingów. Wejście główne nie posiada podjazdu ani podnośnika. Natomiast wejście z tyłu budynku jest wąskie, tak samo jak przejścia przez zaplecze oraz toalety, które uniemożliwiają poruszanie się wózkiem przez osobę niepełnosprawną. W trakcie dyskusji o przydatności budynku CWIO sugerowano, aby gmina zaproponowała nowe miejsce na Centrum, ponieważ przystosowanie budynku CWIO do potrzeb niepełnosprawnych, seniorów i matek z dziećmi do lat 3, może okazać się zbyt drogie. </a:t>
            </a:r>
          </a:p>
        </p:txBody>
      </p:sp>
      <p:sp>
        <p:nvSpPr>
          <p:cNvPr id="12" name="pole tekstowe 11">
            <a:extLst>
              <a:ext uri="{FF2B5EF4-FFF2-40B4-BE49-F238E27FC236}">
                <a16:creationId xmlns:a16="http://schemas.microsoft.com/office/drawing/2014/main" id="{6683D9C9-BC51-47FB-B207-3F7E61C53655}"/>
              </a:ext>
            </a:extLst>
          </p:cNvPr>
          <p:cNvSpPr txBox="1"/>
          <p:nvPr/>
        </p:nvSpPr>
        <p:spPr>
          <a:xfrm>
            <a:off x="5292080" y="3835316"/>
            <a:ext cx="3439914" cy="2062103"/>
          </a:xfrm>
          <a:prstGeom prst="rect">
            <a:avLst/>
          </a:prstGeom>
          <a:noFill/>
        </p:spPr>
        <p:txBody>
          <a:bodyPr wrap="square">
            <a:spAutoFit/>
          </a:bodyPr>
          <a:lstStyle/>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Sugerowano, żeby powołać  centrum integracyjne dla wszystkich organizacji senioralnych i osób</a:t>
            </a:r>
          </a:p>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 niepełnosprawnych, które będzie w pełni dostosowane do ich wymogów. Seniorów będzie coraz więcej, dlatego też warto skupić się na ich aktywizacji - postulowała interesariuszka.</a:t>
            </a:r>
            <a:endParaRPr lang="pl-PL" sz="1600" dirty="0"/>
          </a:p>
        </p:txBody>
      </p:sp>
      <p:sp>
        <p:nvSpPr>
          <p:cNvPr id="8" name="pole tekstowe 7">
            <a:extLst>
              <a:ext uri="{FF2B5EF4-FFF2-40B4-BE49-F238E27FC236}">
                <a16:creationId xmlns:a16="http://schemas.microsoft.com/office/drawing/2014/main" id="{2F9DC0D6-B7E9-4969-8AA1-24227ED84889}"/>
              </a:ext>
            </a:extLst>
          </p:cNvPr>
          <p:cNvSpPr txBox="1"/>
          <p:nvPr/>
        </p:nvSpPr>
        <p:spPr>
          <a:xfrm>
            <a:off x="467544" y="5438602"/>
            <a:ext cx="27363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63 Schody do budynku Centrum Wspierania Inicjatyw Obywatelskich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ole tekstowe 9">
            <a:extLst>
              <a:ext uri="{FF2B5EF4-FFF2-40B4-BE49-F238E27FC236}">
                <a16:creationId xmlns:a16="http://schemas.microsoft.com/office/drawing/2014/main" id="{77C3B272-5962-4E67-89BD-B2A37B3F2086}"/>
              </a:ext>
            </a:extLst>
          </p:cNvPr>
          <p:cNvSpPr txBox="1"/>
          <p:nvPr/>
        </p:nvSpPr>
        <p:spPr>
          <a:xfrm>
            <a:off x="5292080" y="3472727"/>
            <a:ext cx="3439914"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62. Niepełnosprawni wraz z opiekunami za budynkiem CWIO na ul. B. Krzywoustego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pole tekstowe 12">
            <a:extLst>
              <a:ext uri="{FF2B5EF4-FFF2-40B4-BE49-F238E27FC236}">
                <a16:creationId xmlns:a16="http://schemas.microsoft.com/office/drawing/2014/main" id="{27336EED-D98D-4D24-804D-7FBBAD8021E1}"/>
              </a:ext>
            </a:extLst>
          </p:cNvPr>
          <p:cNvSpPr txBox="1"/>
          <p:nvPr/>
        </p:nvSpPr>
        <p:spPr>
          <a:xfrm>
            <a:off x="3059832" y="5426011"/>
            <a:ext cx="2088232"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64. Niepełnosprawni wraz z opiekunami przed budynkiem CWIO</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9923257"/>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796F41DF-B1E6-493C-AF5A-FC4346EA658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889" y="1732166"/>
            <a:ext cx="7992888" cy="3736367"/>
          </a:xfrm>
          <a:prstGeom prst="rect">
            <a:avLst/>
          </a:prstGeom>
          <a:noFill/>
          <a:ln>
            <a:noFill/>
          </a:ln>
        </p:spPr>
      </p:pic>
      <p:sp>
        <p:nvSpPr>
          <p:cNvPr id="7" name="pole tekstowe 6">
            <a:extLst>
              <a:ext uri="{FF2B5EF4-FFF2-40B4-BE49-F238E27FC236}">
                <a16:creationId xmlns:a16="http://schemas.microsoft.com/office/drawing/2014/main" id="{FB9515E3-9950-4B12-A33C-0EB4735A7C9A}"/>
              </a:ext>
            </a:extLst>
          </p:cNvPr>
          <p:cNvSpPr txBox="1"/>
          <p:nvPr/>
        </p:nvSpPr>
        <p:spPr>
          <a:xfrm>
            <a:off x="647564" y="781502"/>
            <a:ext cx="7308812" cy="615553"/>
          </a:xfrm>
          <a:prstGeom prst="rect">
            <a:avLst/>
          </a:prstGeom>
          <a:noFill/>
        </p:spPr>
        <p:txBody>
          <a:bodyPr wrap="square">
            <a:spAutoFit/>
          </a:bodyPr>
          <a:lstStyle/>
          <a:p>
            <a:r>
              <a:rPr lang="pl-PL" sz="2000" b="1" dirty="0">
                <a:solidFill>
                  <a:srgbClr val="99CC00"/>
                </a:solidFill>
              </a:rPr>
              <a:t>Dziesiąty punkt: </a:t>
            </a:r>
            <a:r>
              <a:rPr lang="pl-PL" dirty="0">
                <a:solidFill>
                  <a:srgbClr val="99CC00"/>
                </a:solidFill>
              </a:rPr>
              <a:t>Park Leśny Planty. </a:t>
            </a:r>
            <a:r>
              <a:rPr lang="pl-PL" sz="1400" dirty="0">
                <a:solidFill>
                  <a:srgbClr val="006600"/>
                </a:solidFill>
              </a:rPr>
              <a:t>Przejście od Domu Kultury przez Mickiewicza do Plant lub od Parku Miejskiego, Kaczyńskiego, Wyspiańskiego ulicą Piaski do Plant. </a:t>
            </a:r>
          </a:p>
        </p:txBody>
      </p:sp>
      <p:sp>
        <p:nvSpPr>
          <p:cNvPr id="8" name="pole tekstowe 7">
            <a:extLst>
              <a:ext uri="{FF2B5EF4-FFF2-40B4-BE49-F238E27FC236}">
                <a16:creationId xmlns:a16="http://schemas.microsoft.com/office/drawing/2014/main" id="{D2BE9FFB-19F0-4BA9-92E3-5D88FE0D6EF2}"/>
              </a:ext>
            </a:extLst>
          </p:cNvPr>
          <p:cNvSpPr txBox="1"/>
          <p:nvPr/>
        </p:nvSpPr>
        <p:spPr>
          <a:xfrm>
            <a:off x="647564" y="5468533"/>
            <a:ext cx="83889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00" b="0" i="1" u="none" strike="noStrike" kern="1200" cap="none" spc="0" normalizeH="0" baseline="0" noProof="0" dirty="0">
                <a:ln>
                  <a:noFill/>
                </a:ln>
                <a:solidFill>
                  <a:prstClr val="black"/>
                </a:solidFill>
                <a:effectLst/>
                <a:uLnTx/>
                <a:uFillTx/>
                <a:latin typeface="Calibri"/>
                <a:ea typeface="+mn-ea"/>
                <a:cs typeface="+mn-cs"/>
              </a:rPr>
              <a:t>Źródło:</a:t>
            </a:r>
            <a:r>
              <a:rPr kumimoji="0" lang="pl-PL" sz="1800" b="0" i="0" u="none" strike="noStrike" kern="1200" cap="none" spc="0" normalizeH="0" baseline="0" noProof="0" dirty="0">
                <a:ln>
                  <a:noFill/>
                </a:ln>
                <a:solidFill>
                  <a:prstClr val="black"/>
                </a:solidFill>
                <a:effectLst/>
                <a:uLnTx/>
                <a:uFillTx/>
                <a:latin typeface="Calibri"/>
                <a:ea typeface="+mn-ea"/>
                <a:cs typeface="+mn-cs"/>
              </a:rPr>
              <a:t> </a:t>
            </a:r>
            <a:r>
              <a:rPr kumimoji="0" lang="pl-PL" sz="1000" b="0" i="0" u="none" strike="noStrike" kern="1200" cap="none" spc="0" normalizeH="0" baseline="0" noProof="0" dirty="0" err="1">
                <a:ln>
                  <a:noFill/>
                </a:ln>
                <a:solidFill>
                  <a:prstClr val="black"/>
                </a:solidFill>
                <a:effectLst/>
                <a:uLnTx/>
                <a:uFillTx/>
                <a:latin typeface="Calibri"/>
                <a:ea typeface="+mn-ea"/>
                <a:cs typeface="+mn-cs"/>
              </a:rPr>
              <a:t>google.maps.pleszew</a:t>
            </a:r>
            <a:r>
              <a:rPr kumimoji="0" lang="pl-PL" sz="1000" b="0" i="0" u="none" strike="noStrike" kern="1200" cap="none" spc="0" normalizeH="0" baseline="0" noProof="0" dirty="0">
                <a:ln>
                  <a:noFill/>
                </a:ln>
                <a:solidFill>
                  <a:prstClr val="black"/>
                </a:solidFill>
                <a:effectLst/>
                <a:uLnTx/>
                <a:uFillTx/>
                <a:latin typeface="Calibri"/>
                <a:ea typeface="+mn-ea"/>
                <a:cs typeface="+mn-cs"/>
              </a:rPr>
              <a:t>, mapka nr 9. Dziesiąty punkt: trasa spaceru diagnostycznego do Parku Leśnego Planty </a:t>
            </a:r>
          </a:p>
        </p:txBody>
      </p:sp>
    </p:spTree>
    <p:extLst>
      <p:ext uri="{BB962C8B-B14F-4D97-AF65-F5344CB8AC3E}">
        <p14:creationId xmlns:p14="http://schemas.microsoft.com/office/powerpoint/2010/main" val="1899833159"/>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C785DA2-EEC8-4A0E-8C89-5733772B83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8857" y="1390673"/>
            <a:ext cx="2636424" cy="2000876"/>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C403A877-F138-4618-899D-25FC374E85B7}"/>
              </a:ext>
            </a:extLst>
          </p:cNvPr>
          <p:cNvSpPr txBox="1"/>
          <p:nvPr/>
        </p:nvSpPr>
        <p:spPr>
          <a:xfrm>
            <a:off x="467544" y="791103"/>
            <a:ext cx="8090395" cy="584775"/>
          </a:xfrm>
          <a:prstGeom prst="rect">
            <a:avLst/>
          </a:prstGeom>
          <a:noFill/>
        </p:spPr>
        <p:txBody>
          <a:bodyPr wrap="square" rtlCol="0">
            <a:spAutoFit/>
          </a:bodyPr>
          <a:lstStyle/>
          <a:p>
            <a:r>
              <a:rPr lang="pl-PL" sz="1600" dirty="0">
                <a:solidFill>
                  <a:srgbClr val="006600"/>
                </a:solidFill>
              </a:rPr>
              <a:t>Seniorzy spacer diagnostyczny podzielili na dwie części, pierwsza zakończyła się podsumowaniem w Zajezdni Kultury, druga przejazdem mikrobusem do Parku Leśnego Planty. </a:t>
            </a:r>
          </a:p>
        </p:txBody>
      </p:sp>
      <p:pic>
        <p:nvPicPr>
          <p:cNvPr id="1030" name="Picture 6">
            <a:extLst>
              <a:ext uri="{FF2B5EF4-FFF2-40B4-BE49-F238E27FC236}">
                <a16:creationId xmlns:a16="http://schemas.microsoft.com/office/drawing/2014/main" id="{BDACD5E2-4A23-47EE-A6B9-2E3F86E4D9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802" y="1417221"/>
            <a:ext cx="2633046" cy="1974328"/>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a:extLst>
              <a:ext uri="{FF2B5EF4-FFF2-40B4-BE49-F238E27FC236}">
                <a16:creationId xmlns:a16="http://schemas.microsoft.com/office/drawing/2014/main" id="{639FE80D-22E9-4FB9-9679-1D1D4229BF0E}"/>
              </a:ext>
            </a:extLst>
          </p:cNvPr>
          <p:cNvSpPr txBox="1"/>
          <p:nvPr/>
        </p:nvSpPr>
        <p:spPr>
          <a:xfrm>
            <a:off x="502580" y="3668548"/>
            <a:ext cx="8173876" cy="22852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l-PL" sz="1550" dirty="0">
                <a:ln>
                  <a:noFill/>
                </a:ln>
                <a:solidFill>
                  <a:srgbClr val="006600"/>
                </a:solidFill>
                <a:effectLst/>
                <a:ea typeface="Arial Unicode MS"/>
                <a:cs typeface="Arial Unicode MS"/>
              </a:rPr>
              <a:t>Jedna z seniorek przypomniała zebranym, że kiedyś w Parku Miejskim był kącik seniora </a:t>
            </a:r>
            <a:br>
              <a:rPr lang="pl-PL" sz="1550" dirty="0">
                <a:ln>
                  <a:noFill/>
                </a:ln>
                <a:solidFill>
                  <a:srgbClr val="006600"/>
                </a:solidFill>
                <a:effectLst/>
                <a:ea typeface="Arial Unicode MS"/>
                <a:cs typeface="Arial Unicode MS"/>
              </a:rPr>
            </a:br>
            <a:r>
              <a:rPr lang="pl-PL" sz="1550" dirty="0">
                <a:ln>
                  <a:noFill/>
                </a:ln>
                <a:solidFill>
                  <a:srgbClr val="006600"/>
                </a:solidFill>
                <a:effectLst/>
                <a:ea typeface="Arial Unicode MS"/>
                <a:cs typeface="Arial Unicode MS"/>
              </a:rPr>
              <a:t>i sugerowała, że  tym miejscem może być skwer przy płocie Szkoły Podstawowej nr 2. Zaproponowała, aby umieścić tam altankę, stolik do szachów, ławki z oparciami, kosze na śmieci i wyznaczyć placyk do gry w bule oraz dosadzić krzewy i kwiaty.</a:t>
            </a:r>
            <a:r>
              <a:rPr kumimoji="0" lang="pl-PL" sz="1600" b="0" i="0" u="none" strike="noStrike" kern="1200" cap="none" spc="0" normalizeH="0" baseline="0" noProof="0" dirty="0">
                <a:ln>
                  <a:noFill/>
                </a:ln>
                <a:solidFill>
                  <a:srgbClr val="006600"/>
                </a:solidFill>
                <a:effectLst/>
                <a:uLnTx/>
                <a:uFillTx/>
                <a:latin typeface="Calibri"/>
                <a:ea typeface="+mn-ea"/>
                <a:cs typeface="+mn-cs"/>
              </a:rPr>
              <a:t> Seniorzy na spotkaniu  </a:t>
            </a:r>
            <a:br>
              <a:rPr kumimoji="0" lang="pl-PL" sz="1600" b="0" i="0" u="none" strike="noStrike" kern="1200" cap="none" spc="0" normalizeH="0" baseline="0" noProof="0" dirty="0">
                <a:ln>
                  <a:noFill/>
                </a:ln>
                <a:solidFill>
                  <a:srgbClr val="006600"/>
                </a:solidFill>
                <a:effectLst/>
                <a:uLnTx/>
                <a:uFillTx/>
                <a:latin typeface="Calibri"/>
                <a:ea typeface="+mn-ea"/>
                <a:cs typeface="+mn-cs"/>
              </a:rPr>
            </a:br>
            <a:r>
              <a:rPr kumimoji="0" lang="pl-PL" sz="1600" b="0" i="0" u="none" strike="noStrike" kern="1200" cap="none" spc="0" normalizeH="0" baseline="0" noProof="0" dirty="0">
                <a:ln>
                  <a:noFill/>
                </a:ln>
                <a:solidFill>
                  <a:srgbClr val="006600"/>
                </a:solidFill>
                <a:effectLst/>
                <a:uLnTx/>
                <a:uFillTx/>
                <a:latin typeface="Calibri"/>
                <a:ea typeface="+mn-ea"/>
                <a:cs typeface="+mn-cs"/>
              </a:rPr>
              <a:t>w Zajezdni Kultury oprócz wymienianych wcześniej w raporcie uwag stwierdzili, że przejście między ulicą Krótka a Fabryczną jest niebezpieczne, ponieważ widoczność jezdni jest ograniczona przez drzewa. Z  przejścia korzysta młodzież podążająca do szkoły. Postulowano, aby zrobić tam bezpieczne przejście z sygnalizacją świetlną oraz zainstalować kamerę, ponieważ kierowcy rzadko zwalniają w tym miejscu.  </a:t>
            </a:r>
            <a:endParaRPr lang="pl-PL" sz="1550" dirty="0">
              <a:solidFill>
                <a:srgbClr val="006600"/>
              </a:solidFill>
            </a:endParaRPr>
          </a:p>
        </p:txBody>
      </p:sp>
      <p:pic>
        <p:nvPicPr>
          <p:cNvPr id="4" name="Obraz 3">
            <a:extLst>
              <a:ext uri="{FF2B5EF4-FFF2-40B4-BE49-F238E27FC236}">
                <a16:creationId xmlns:a16="http://schemas.microsoft.com/office/drawing/2014/main" id="{E32E8076-AEEE-44B0-895F-9B50B0E78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4657" y="1375878"/>
            <a:ext cx="2057601" cy="2015672"/>
          </a:xfrm>
          <a:prstGeom prst="rect">
            <a:avLst/>
          </a:prstGeom>
        </p:spPr>
      </p:pic>
      <p:sp>
        <p:nvSpPr>
          <p:cNvPr id="8" name="pole tekstowe 7">
            <a:extLst>
              <a:ext uri="{FF2B5EF4-FFF2-40B4-BE49-F238E27FC236}">
                <a16:creationId xmlns:a16="http://schemas.microsoft.com/office/drawing/2014/main" id="{D3F375FC-55B3-4D83-B02F-07CF1793D650}"/>
              </a:ext>
            </a:extLst>
          </p:cNvPr>
          <p:cNvSpPr txBox="1"/>
          <p:nvPr/>
        </p:nvSpPr>
        <p:spPr>
          <a:xfrm>
            <a:off x="502580" y="3391549"/>
            <a:ext cx="277327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65. Seniorzy przed Zajezdnią Kultury</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ole tekstowe 9">
            <a:extLst>
              <a:ext uri="{FF2B5EF4-FFF2-40B4-BE49-F238E27FC236}">
                <a16:creationId xmlns:a16="http://schemas.microsoft.com/office/drawing/2014/main" id="{BA5949E4-3BD0-4FF8-803C-65C6DDB56258}"/>
              </a:ext>
            </a:extLst>
          </p:cNvPr>
          <p:cNvSpPr txBox="1"/>
          <p:nvPr/>
        </p:nvSpPr>
        <p:spPr>
          <a:xfrm>
            <a:off x="3289418" y="3373542"/>
            <a:ext cx="285878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66. Seniorzy na spotkaniu podsumowującym w Zajezdni Kultury</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pole tekstowe 11">
            <a:extLst>
              <a:ext uri="{FF2B5EF4-FFF2-40B4-BE49-F238E27FC236}">
                <a16:creationId xmlns:a16="http://schemas.microsoft.com/office/drawing/2014/main" id="{0BE733F6-555E-4FF4-AADD-480AEC03E884}"/>
              </a:ext>
            </a:extLst>
          </p:cNvPr>
          <p:cNvSpPr txBox="1"/>
          <p:nvPr/>
        </p:nvSpPr>
        <p:spPr>
          <a:xfrm>
            <a:off x="6049132" y="3345382"/>
            <a:ext cx="29153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67. Seniorzy na spacerze diagnostycznym w Parku Leśnym Planty</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7366513"/>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3378AE6-240B-45AC-8B99-A82B648684FB}"/>
              </a:ext>
            </a:extLst>
          </p:cNvPr>
          <p:cNvSpPr txBox="1"/>
          <p:nvPr/>
        </p:nvSpPr>
        <p:spPr>
          <a:xfrm>
            <a:off x="2771800" y="620688"/>
            <a:ext cx="37274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99CC00"/>
                </a:solidFill>
                <a:effectLst/>
                <a:uLnTx/>
                <a:uFillTx/>
                <a:latin typeface="Calibri"/>
                <a:ea typeface="+mn-ea"/>
                <a:cs typeface="+mn-cs"/>
              </a:rPr>
              <a:t>2. Nota metodologiczna</a:t>
            </a:r>
          </a:p>
        </p:txBody>
      </p:sp>
      <p:sp>
        <p:nvSpPr>
          <p:cNvPr id="8" name="pole tekstowe 7">
            <a:extLst>
              <a:ext uri="{FF2B5EF4-FFF2-40B4-BE49-F238E27FC236}">
                <a16:creationId xmlns:a16="http://schemas.microsoft.com/office/drawing/2014/main" id="{F29C4215-8669-43F5-99FC-EE65757B1592}"/>
              </a:ext>
            </a:extLst>
          </p:cNvPr>
          <p:cNvSpPr txBox="1"/>
          <p:nvPr/>
        </p:nvSpPr>
        <p:spPr>
          <a:xfrm>
            <a:off x="539552" y="1052736"/>
            <a:ext cx="8136904"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750" b="0" i="0" u="none" strike="noStrike" kern="1200" cap="none" spc="0" normalizeH="0" baseline="0" noProof="0" dirty="0">
                <a:ln>
                  <a:noFill/>
                </a:ln>
                <a:solidFill>
                  <a:srgbClr val="006600"/>
                </a:solidFill>
                <a:effectLst/>
                <a:uLnTx/>
                <a:uFillTx/>
                <a:latin typeface="Calibri"/>
                <a:ea typeface="+mn-ea"/>
                <a:cs typeface="+mn-cs"/>
              </a:rPr>
              <a:t>Celem diagnozy jest zdefiniowanie istniejących w mieście Pleszew barier </a:t>
            </a:r>
            <a:br>
              <a:rPr kumimoji="0" lang="pl-PL" sz="1750" b="0" i="0" u="none" strike="noStrike" kern="1200" cap="none" spc="0" normalizeH="0" baseline="0" noProof="0" dirty="0">
                <a:ln>
                  <a:noFill/>
                </a:ln>
                <a:solidFill>
                  <a:srgbClr val="006600"/>
                </a:solidFill>
                <a:effectLst/>
                <a:uLnTx/>
                <a:uFillTx/>
                <a:latin typeface="Calibri"/>
                <a:ea typeface="+mn-ea"/>
                <a:cs typeface="+mn-cs"/>
              </a:rPr>
            </a:br>
            <a:r>
              <a:rPr kumimoji="0" lang="pl-PL" sz="1750" b="0" i="0" u="none" strike="noStrike" kern="1200" cap="none" spc="0" normalizeH="0" baseline="0" noProof="0" dirty="0">
                <a:ln>
                  <a:noFill/>
                </a:ln>
                <a:solidFill>
                  <a:srgbClr val="006600"/>
                </a:solidFill>
                <a:effectLst/>
                <a:uLnTx/>
                <a:uFillTx/>
                <a:latin typeface="Calibri"/>
                <a:ea typeface="+mn-ea"/>
                <a:cs typeface="+mn-cs"/>
              </a:rPr>
              <a:t>w przestrzeni publicznej (infrastruktura miejska, architektura, informacja) utrudniających funkcjonowanie w życiu codziennym osobom: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750" b="0" i="0" u="none" strike="noStrike" kern="1200" cap="none" spc="0" normalizeH="0" baseline="0" noProof="0" dirty="0">
                <a:ln>
                  <a:noFill/>
                </a:ln>
                <a:solidFill>
                  <a:srgbClr val="006600"/>
                </a:solidFill>
                <a:effectLst/>
                <a:uLnTx/>
                <a:uFillTx/>
                <a:latin typeface="Calibri"/>
                <a:ea typeface="+mn-ea"/>
                <a:cs typeface="+mn-cs"/>
              </a:rPr>
              <a:t>      1. z niepełnosprawnościami (dorośli, dzieci) i ich opiekunom,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750" b="0" i="0" u="none" strike="noStrike" kern="1200" cap="none" spc="0" normalizeH="0" baseline="0" noProof="0" dirty="0">
                <a:ln>
                  <a:noFill/>
                </a:ln>
                <a:solidFill>
                  <a:srgbClr val="006600"/>
                </a:solidFill>
                <a:effectLst/>
                <a:uLnTx/>
                <a:uFillTx/>
                <a:latin typeface="Calibri"/>
                <a:ea typeface="+mn-ea"/>
                <a:cs typeface="+mn-cs"/>
              </a:rPr>
              <a:t>      2. osobom ze specjalnymi potrzebami tj. seniorom,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750" b="0" i="0" u="none" strike="noStrike" kern="1200" cap="none" spc="0" normalizeH="0" baseline="0" noProof="0" dirty="0">
                <a:ln>
                  <a:noFill/>
                </a:ln>
                <a:solidFill>
                  <a:srgbClr val="006600"/>
                </a:solidFill>
                <a:effectLst/>
                <a:uLnTx/>
                <a:uFillTx/>
                <a:latin typeface="Calibri"/>
                <a:ea typeface="+mn-ea"/>
                <a:cs typeface="+mn-cs"/>
              </a:rPr>
              <a:t>      3. matkom dzieci do lat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750" b="0" i="0" u="none" strike="noStrike" kern="1200" cap="none" spc="0" normalizeH="0" baseline="0" noProof="0" dirty="0">
                <a:ln>
                  <a:noFill/>
                </a:ln>
                <a:solidFill>
                  <a:srgbClr val="006600"/>
                </a:solidFill>
                <a:effectLst/>
                <a:uLnTx/>
                <a:uFillTx/>
                <a:latin typeface="Calibri"/>
                <a:ea typeface="+mn-ea"/>
                <a:cs typeface="+mn-cs"/>
              </a:rPr>
              <a:t>na terenie Pleszewa oraz przedstawienie władzom samorządowym do optymalnego planowania i efektywnego wdrożenia koniecznych rozwiązań w ramach podejmowanych działań związanych z aspektem tematyki smart </a:t>
            </a:r>
            <a:r>
              <a:rPr kumimoji="0" lang="pl-PL" sz="1750" b="0" i="0" u="none" strike="noStrike" kern="1200" cap="none" spc="0" normalizeH="0" baseline="0" noProof="0" dirty="0" err="1">
                <a:ln>
                  <a:noFill/>
                </a:ln>
                <a:solidFill>
                  <a:srgbClr val="006600"/>
                </a:solidFill>
                <a:effectLst/>
                <a:uLnTx/>
                <a:uFillTx/>
                <a:latin typeface="Calibri"/>
                <a:ea typeface="+mn-ea"/>
                <a:cs typeface="+mn-cs"/>
              </a:rPr>
              <a:t>city</a:t>
            </a:r>
            <a:r>
              <a:rPr kumimoji="0" lang="pl-PL" sz="1750" b="0" i="0" u="none" strike="noStrike" kern="1200" cap="none" spc="0" normalizeH="0" baseline="0" noProof="0" dirty="0">
                <a:ln>
                  <a:noFill/>
                </a:ln>
                <a:solidFill>
                  <a:srgbClr val="00660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750" b="0" i="0" u="none" strike="noStrike" kern="1200" cap="none" spc="0" normalizeH="0" baseline="0" noProof="0" dirty="0">
                <a:ln>
                  <a:noFill/>
                </a:ln>
                <a:solidFill>
                  <a:srgbClr val="006600"/>
                </a:solidFill>
                <a:effectLst/>
                <a:uLnTx/>
                <a:uFillTx/>
                <a:latin typeface="Calibri"/>
                <a:ea typeface="+mn-ea"/>
                <a:cs typeface="+mn-cs"/>
              </a:rPr>
              <a:t>Należy odnotować, że idea partycypacji społecznej w szczególności w procesie planowania i poprawy funkcjonowania przestrzeni publicznej w wielu gminach Wielkopolski i w kraju ma ciągle wymiar postulatywny. Partycypacja społeczna traktowana jest często jako sposobność realizacji swojego indywidualnego interesu. Gmina Pleszew stara się od lat przełamać ten stereotyp, realizując m.in.  projekt poprawy jakości życia mieszkańców Miasta i Gminy Pleszew przez zwiększenie efektywności zarządzania i jakości oferowanych usług publicznych z udziałem mieszkańców i interesariuszy przez świadome ich angażowanie w realizacje koncepcji inteligentnego miasta. </a:t>
            </a:r>
          </a:p>
        </p:txBody>
      </p:sp>
    </p:spTree>
    <p:extLst>
      <p:ext uri="{BB962C8B-B14F-4D97-AF65-F5344CB8AC3E}">
        <p14:creationId xmlns:p14="http://schemas.microsoft.com/office/powerpoint/2010/main" val="2763065068"/>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0944223-1571-43AF-9A3A-88CBFAFA0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713" y="942345"/>
            <a:ext cx="2446955" cy="2446955"/>
          </a:xfrm>
          <a:prstGeom prst="rect">
            <a:avLst/>
          </a:prstGeom>
        </p:spPr>
      </p:pic>
      <p:pic>
        <p:nvPicPr>
          <p:cNvPr id="5" name="Obraz 4">
            <a:extLst>
              <a:ext uri="{FF2B5EF4-FFF2-40B4-BE49-F238E27FC236}">
                <a16:creationId xmlns:a16="http://schemas.microsoft.com/office/drawing/2014/main" id="{BE0FDEDB-A717-4808-8689-263CCB5AEF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5123" y="942344"/>
            <a:ext cx="2446955" cy="2446955"/>
          </a:xfrm>
          <a:prstGeom prst="rect">
            <a:avLst/>
          </a:prstGeom>
        </p:spPr>
      </p:pic>
      <p:pic>
        <p:nvPicPr>
          <p:cNvPr id="11" name="Obraz 10">
            <a:extLst>
              <a:ext uri="{FF2B5EF4-FFF2-40B4-BE49-F238E27FC236}">
                <a16:creationId xmlns:a16="http://schemas.microsoft.com/office/drawing/2014/main" id="{1F180DF1-88BC-4A81-B282-6B89C3743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4918" y="942345"/>
            <a:ext cx="2446955" cy="2446955"/>
          </a:xfrm>
          <a:prstGeom prst="rect">
            <a:avLst/>
          </a:prstGeom>
        </p:spPr>
      </p:pic>
      <p:sp>
        <p:nvSpPr>
          <p:cNvPr id="13" name="pole tekstowe 12">
            <a:extLst>
              <a:ext uri="{FF2B5EF4-FFF2-40B4-BE49-F238E27FC236}">
                <a16:creationId xmlns:a16="http://schemas.microsoft.com/office/drawing/2014/main" id="{F42FA097-FC58-4EB2-9080-0D4FB8E4CAD1}"/>
              </a:ext>
            </a:extLst>
          </p:cNvPr>
          <p:cNvSpPr txBox="1"/>
          <p:nvPr/>
        </p:nvSpPr>
        <p:spPr>
          <a:xfrm>
            <a:off x="467544" y="3607330"/>
            <a:ext cx="7992888" cy="2308324"/>
          </a:xfrm>
          <a:prstGeom prst="rect">
            <a:avLst/>
          </a:prstGeom>
          <a:noFill/>
        </p:spPr>
        <p:txBody>
          <a:bodyPr wrap="square">
            <a:spAutoFit/>
          </a:bodyPr>
          <a:lstStyle/>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W parku przede wszystkim brakuje ławek z oparciem. Co roku podczas dyskusji publicznej </a:t>
            </a:r>
            <a:b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br>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o przeznaczeniu funduszu obywatelskiego wnioskuję o kompleksowe zagospodarowanie  Parku Leśnego Planty - powiedziała jedna z seniorek. Zagospodarowany jest jedynie teren obok basenu, natomiast większość obszaru jest tylko posprzątana. Kiedyś przeprowadzono rewitalizację, która polegała na przycięciu trawników i dziko rosnących krzewów. Natomiast dwa lata temu tylko na części alejek została położona nawierzchnia asfaltowa. Planty odwiedza w weekendy bardzo dużo ludzi, dlatego wykorzystanie pozostałej przestrzeni ma duży sens. Wokół stawu wyznaczona jest ścieżka </a:t>
            </a:r>
            <a:r>
              <a:rPr lang="pl-PL" sz="1600" dirty="0" err="1">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nordic</a:t>
            </a:r>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 </a:t>
            </a:r>
            <a:r>
              <a:rPr lang="pl-PL" sz="1600" dirty="0" err="1">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walking</a:t>
            </a:r>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 prowadzi ona jednak przez trawniki. Na terenie parku jest dużo miejsca, które można lepiej zagospodarować -  uważają seniorzy.</a:t>
            </a:r>
          </a:p>
        </p:txBody>
      </p:sp>
      <p:sp>
        <p:nvSpPr>
          <p:cNvPr id="7" name="pole tekstowe 6">
            <a:extLst>
              <a:ext uri="{FF2B5EF4-FFF2-40B4-BE49-F238E27FC236}">
                <a16:creationId xmlns:a16="http://schemas.microsoft.com/office/drawing/2014/main" id="{3970A2A3-82E2-4A38-91FB-C009E07BEC47}"/>
              </a:ext>
            </a:extLst>
          </p:cNvPr>
          <p:cNvSpPr txBox="1"/>
          <p:nvPr/>
        </p:nvSpPr>
        <p:spPr>
          <a:xfrm>
            <a:off x="749420" y="3389301"/>
            <a:ext cx="749227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68, 69 i 70. Seniorzy na spacerze diagnostycznym w Parku Leśnym Planty</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1912504"/>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51399CA6-5815-4E35-B3DB-192954375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2963" y="2889523"/>
            <a:ext cx="2566281" cy="2566281"/>
          </a:xfrm>
          <a:prstGeom prst="rect">
            <a:avLst/>
          </a:prstGeom>
        </p:spPr>
      </p:pic>
      <p:pic>
        <p:nvPicPr>
          <p:cNvPr id="7" name="Obraz 6">
            <a:extLst>
              <a:ext uri="{FF2B5EF4-FFF2-40B4-BE49-F238E27FC236}">
                <a16:creationId xmlns:a16="http://schemas.microsoft.com/office/drawing/2014/main" id="{4CE32F7D-4F44-4FF7-BECE-CD9BF64896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028" y="2865389"/>
            <a:ext cx="2605386" cy="2605386"/>
          </a:xfrm>
          <a:prstGeom prst="rect">
            <a:avLst/>
          </a:prstGeom>
        </p:spPr>
      </p:pic>
      <p:pic>
        <p:nvPicPr>
          <p:cNvPr id="8" name="Obraz 7">
            <a:extLst>
              <a:ext uri="{FF2B5EF4-FFF2-40B4-BE49-F238E27FC236}">
                <a16:creationId xmlns:a16="http://schemas.microsoft.com/office/drawing/2014/main" id="{7C1E83DA-2288-44C2-9923-0FB45F398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718" y="2877456"/>
            <a:ext cx="2605386" cy="2605386"/>
          </a:xfrm>
          <a:prstGeom prst="rect">
            <a:avLst/>
          </a:prstGeom>
        </p:spPr>
      </p:pic>
      <p:sp>
        <p:nvSpPr>
          <p:cNvPr id="9" name="pole tekstowe 8">
            <a:extLst>
              <a:ext uri="{FF2B5EF4-FFF2-40B4-BE49-F238E27FC236}">
                <a16:creationId xmlns:a16="http://schemas.microsoft.com/office/drawing/2014/main" id="{0ECC85FE-9388-4ABD-843D-A6F1BCF4E4F4}"/>
              </a:ext>
            </a:extLst>
          </p:cNvPr>
          <p:cNvSpPr txBox="1"/>
          <p:nvPr/>
        </p:nvSpPr>
        <p:spPr>
          <a:xfrm>
            <a:off x="683568" y="827420"/>
            <a:ext cx="7416824" cy="2062103"/>
          </a:xfrm>
          <a:prstGeom prst="rect">
            <a:avLst/>
          </a:prstGeom>
          <a:noFill/>
        </p:spPr>
        <p:txBody>
          <a:bodyPr wrap="square" rtlCol="0">
            <a:spAutoFit/>
          </a:bodyPr>
          <a:lstStyle/>
          <a:p>
            <a:pPr algn="just"/>
            <a:r>
              <a:rPr lang="pl-PL" sz="1600" dirty="0">
                <a:solidFill>
                  <a:srgbClr val="006600"/>
                </a:solidFill>
              </a:rPr>
              <a:t>Podczas spaceru diagnostycznego po Parku Leśnym Planty seniorzy m.in. postulowali, aby przywrócić dawną alejkę, która otaczała park. Ponadto zwrócono uwagę, że na tzw. ścieżce zdrowia czas wycisnął swoje piętno, część drewnianych konstrukcji jest spróchniała i wymaga renowacji bądź wymiany. Proponowano, aby w Parku Leśnym Planty zrobić strefę dla seniora, z oświetloną altanką, podłogą wyłożoną gładką nawierzchnią, wyposażoną w wygodne ławki z oparciem, kosze na śmieci, stół do gry </a:t>
            </a:r>
            <a:br>
              <a:rPr lang="pl-PL" sz="1600" dirty="0">
                <a:solidFill>
                  <a:srgbClr val="006600"/>
                </a:solidFill>
              </a:rPr>
            </a:br>
            <a:r>
              <a:rPr lang="pl-PL" sz="1600" dirty="0">
                <a:solidFill>
                  <a:srgbClr val="006600"/>
                </a:solidFill>
              </a:rPr>
              <a:t>w szachy i warcaby, plac do gry w bule oraz wyznaczyć granicę strefy seniora nowymi </a:t>
            </a:r>
            <a:br>
              <a:rPr lang="pl-PL" sz="1600" dirty="0">
                <a:solidFill>
                  <a:srgbClr val="006600"/>
                </a:solidFill>
              </a:rPr>
            </a:br>
            <a:r>
              <a:rPr lang="pl-PL" sz="1600" dirty="0">
                <a:solidFill>
                  <a:srgbClr val="006600"/>
                </a:solidFill>
              </a:rPr>
              <a:t>nasadzeniami drzew, krzewów i kwiatów. </a:t>
            </a:r>
          </a:p>
        </p:txBody>
      </p:sp>
      <p:sp>
        <p:nvSpPr>
          <p:cNvPr id="10" name="pole tekstowe 9">
            <a:extLst>
              <a:ext uri="{FF2B5EF4-FFF2-40B4-BE49-F238E27FC236}">
                <a16:creationId xmlns:a16="http://schemas.microsoft.com/office/drawing/2014/main" id="{AF06DDB1-89E3-433C-B2BC-20342BF33E7C}"/>
              </a:ext>
            </a:extLst>
          </p:cNvPr>
          <p:cNvSpPr txBox="1"/>
          <p:nvPr/>
        </p:nvSpPr>
        <p:spPr>
          <a:xfrm>
            <a:off x="683569" y="5517232"/>
            <a:ext cx="54493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71 i 72. Seniorzy na spacerze diagnostycznym w Parku Leśnym Planty</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pole tekstowe 10">
            <a:extLst>
              <a:ext uri="{FF2B5EF4-FFF2-40B4-BE49-F238E27FC236}">
                <a16:creationId xmlns:a16="http://schemas.microsoft.com/office/drawing/2014/main" id="{894E28E7-BD40-4E25-99AA-EBCBF0D2F691}"/>
              </a:ext>
            </a:extLst>
          </p:cNvPr>
          <p:cNvSpPr txBox="1"/>
          <p:nvPr/>
        </p:nvSpPr>
        <p:spPr>
          <a:xfrm>
            <a:off x="5975943" y="5455804"/>
            <a:ext cx="28803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73. Seniorzy w busie po spacerze diagnostycznym w Parku Leśnym Planty</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8369"/>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524C5BFF-A629-4209-B9DC-26CC134651EA}"/>
              </a:ext>
            </a:extLst>
          </p:cNvPr>
          <p:cNvSpPr txBox="1"/>
          <p:nvPr/>
        </p:nvSpPr>
        <p:spPr>
          <a:xfrm>
            <a:off x="408724" y="718770"/>
            <a:ext cx="5418397" cy="12464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5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Bardzo fajnie by było, gdyby na Plantach zostały zrobione altanki do przewijania, nakarmienia i ubrania dziecka - zaproponowała interesariuszka. Doświadczałam wiele negatywnych emocji, gdy przewijałam dziecko w wózku. Nie zawsze wszystko się udaje - stwierdziła rozmówczyni.  </a:t>
            </a:r>
            <a:endParaRPr kumimoji="0" lang="pl-PL" sz="15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Obraz 6">
            <a:extLst>
              <a:ext uri="{FF2B5EF4-FFF2-40B4-BE49-F238E27FC236}">
                <a16:creationId xmlns:a16="http://schemas.microsoft.com/office/drawing/2014/main" id="{1E6F7892-35EA-45B0-9815-853CA623E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1118" y="1268760"/>
            <a:ext cx="2933110" cy="2664242"/>
          </a:xfrm>
          <a:prstGeom prst="rect">
            <a:avLst/>
          </a:prstGeom>
        </p:spPr>
      </p:pic>
      <p:sp>
        <p:nvSpPr>
          <p:cNvPr id="9" name="pole tekstowe 8">
            <a:extLst>
              <a:ext uri="{FF2B5EF4-FFF2-40B4-BE49-F238E27FC236}">
                <a16:creationId xmlns:a16="http://schemas.microsoft.com/office/drawing/2014/main" id="{6DB303FB-A3E1-4AFA-9B05-E21CE61E6E2F}"/>
              </a:ext>
            </a:extLst>
          </p:cNvPr>
          <p:cNvSpPr txBox="1"/>
          <p:nvPr/>
        </p:nvSpPr>
        <p:spPr>
          <a:xfrm>
            <a:off x="3219257" y="1809339"/>
            <a:ext cx="2607784" cy="1708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5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rPr>
              <a:t>Proponuję, aby na Plantach</a:t>
            </a:r>
            <a:br>
              <a:rPr kumimoji="0" lang="pl-PL" sz="15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rPr>
            </a:br>
            <a:r>
              <a:rPr kumimoji="0" lang="pl-PL" sz="15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mn-cs"/>
              </a:rPr>
              <a:t>i w Parku Miejskim wstawić edukacyjne kosze do segregacji śmieci, żebyśmy mogli uczyć dzieci wyrzucania i segregacji śmieci - powiedziała młoda mama. </a:t>
            </a:r>
            <a:endParaRPr kumimoji="0" lang="pl-PL" sz="15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Obraz 10">
            <a:extLst>
              <a:ext uri="{FF2B5EF4-FFF2-40B4-BE49-F238E27FC236}">
                <a16:creationId xmlns:a16="http://schemas.microsoft.com/office/drawing/2014/main" id="{6D0E82AD-1DF1-4BF0-9205-D210053FE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790" y="1925990"/>
            <a:ext cx="2644401" cy="1227582"/>
          </a:xfrm>
          <a:prstGeom prst="rect">
            <a:avLst/>
          </a:prstGeom>
        </p:spPr>
      </p:pic>
      <p:pic>
        <p:nvPicPr>
          <p:cNvPr id="12" name="Obraz 11">
            <a:extLst>
              <a:ext uri="{FF2B5EF4-FFF2-40B4-BE49-F238E27FC236}">
                <a16:creationId xmlns:a16="http://schemas.microsoft.com/office/drawing/2014/main" id="{DD79A89F-6982-4D3C-A5F9-13EC22E53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1585" y="3580150"/>
            <a:ext cx="2589212" cy="1708160"/>
          </a:xfrm>
          <a:prstGeom prst="rect">
            <a:avLst/>
          </a:prstGeom>
        </p:spPr>
      </p:pic>
      <p:sp>
        <p:nvSpPr>
          <p:cNvPr id="13" name="pole tekstowe 12">
            <a:extLst>
              <a:ext uri="{FF2B5EF4-FFF2-40B4-BE49-F238E27FC236}">
                <a16:creationId xmlns:a16="http://schemas.microsoft.com/office/drawing/2014/main" id="{5BEF8EFF-29C3-43A3-AB32-CD566851C766}"/>
              </a:ext>
            </a:extLst>
          </p:cNvPr>
          <p:cNvSpPr txBox="1"/>
          <p:nvPr/>
        </p:nvSpPr>
        <p:spPr>
          <a:xfrm>
            <a:off x="5993900" y="4318329"/>
            <a:ext cx="307199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500" b="0" i="0" u="none" strike="noStrike" kern="1200" cap="none" spc="0" normalizeH="0" baseline="0" noProof="0" dirty="0">
                <a:ln>
                  <a:noFill/>
                </a:ln>
                <a:solidFill>
                  <a:srgbClr val="006600"/>
                </a:solidFill>
                <a:effectLst/>
                <a:uLnTx/>
                <a:uFillTx/>
                <a:latin typeface="Calibri"/>
                <a:ea typeface="+mn-ea"/>
                <a:cs typeface="+mn-cs"/>
              </a:rPr>
              <a:t>Na zdjęciu Chatka Baby Jagi, wokół której mogą się odbywać gry terenowe „Tropem Baby Jagi” </a:t>
            </a:r>
            <a:br>
              <a:rPr kumimoji="0" lang="pl-PL" sz="1500" b="0" i="0" u="none" strike="noStrike" kern="1200" cap="none" spc="0" normalizeH="0" baseline="0" noProof="0" dirty="0">
                <a:ln>
                  <a:noFill/>
                </a:ln>
                <a:solidFill>
                  <a:srgbClr val="006600"/>
                </a:solidFill>
                <a:effectLst/>
                <a:uLnTx/>
                <a:uFillTx/>
                <a:latin typeface="Calibri"/>
                <a:ea typeface="+mn-ea"/>
                <a:cs typeface="+mn-cs"/>
              </a:rPr>
            </a:br>
            <a:r>
              <a:rPr kumimoji="0" lang="pl-PL" sz="1500" b="0" i="0" u="none" strike="noStrike" kern="1200" cap="none" spc="0" normalizeH="0" baseline="0" noProof="0" dirty="0">
                <a:ln>
                  <a:noFill/>
                </a:ln>
                <a:solidFill>
                  <a:srgbClr val="006600"/>
                </a:solidFill>
                <a:effectLst/>
                <a:uLnTx/>
                <a:uFillTx/>
                <a:latin typeface="Calibri"/>
                <a:ea typeface="+mn-ea"/>
                <a:cs typeface="+mn-cs"/>
              </a:rPr>
              <a:t>z ukrytymi punktami kontrolnymi  wymagającymi znalezienia - proponują młode matki. </a:t>
            </a:r>
          </a:p>
        </p:txBody>
      </p:sp>
      <p:sp>
        <p:nvSpPr>
          <p:cNvPr id="10" name="pole tekstowe 9">
            <a:extLst>
              <a:ext uri="{FF2B5EF4-FFF2-40B4-BE49-F238E27FC236}">
                <a16:creationId xmlns:a16="http://schemas.microsoft.com/office/drawing/2014/main" id="{F72A0381-32C1-4B3B-8C75-EA032ED42F0D}"/>
              </a:ext>
            </a:extLst>
          </p:cNvPr>
          <p:cNvSpPr txBox="1"/>
          <p:nvPr/>
        </p:nvSpPr>
        <p:spPr>
          <a:xfrm>
            <a:off x="5839532" y="3887443"/>
            <a:ext cx="33044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75. Altanka do przewinięcia malucha</a:t>
            </a:r>
            <a:br>
              <a:rPr kumimoji="0" lang="pl-PL" sz="1200" b="1" i="0" u="none" strike="noStrike" kern="1200" cap="none" spc="0" normalizeH="0" baseline="0" noProof="0" dirty="0">
                <a:ln>
                  <a:noFill/>
                </a:ln>
                <a:solidFill>
                  <a:srgbClr val="006600"/>
                </a:solidFill>
                <a:effectLst/>
                <a:uLnTx/>
                <a:uFillTx/>
                <a:latin typeface="Calibri"/>
                <a:ea typeface="+mn-ea"/>
                <a:cs typeface="+mn-cs"/>
              </a:rPr>
            </a:br>
            <a:r>
              <a:rPr kumimoji="0" lang="pl-PL" sz="1200" b="1" i="0" u="none" strike="noStrike" kern="1200" cap="none" spc="0" normalizeH="0" baseline="0" noProof="0" dirty="0">
                <a:ln>
                  <a:noFill/>
                </a:ln>
                <a:solidFill>
                  <a:srgbClr val="006600"/>
                </a:solidFill>
                <a:effectLst/>
                <a:uLnTx/>
                <a:uFillTx/>
                <a:latin typeface="Calibri"/>
                <a:ea typeface="+mn-ea"/>
                <a:cs typeface="+mn-cs"/>
              </a:rPr>
              <a:t> - propozycja matek dzieci do lat 3 </a:t>
            </a:r>
          </a:p>
        </p:txBody>
      </p:sp>
      <p:sp>
        <p:nvSpPr>
          <p:cNvPr id="14" name="pole tekstowe 13">
            <a:extLst>
              <a:ext uri="{FF2B5EF4-FFF2-40B4-BE49-F238E27FC236}">
                <a16:creationId xmlns:a16="http://schemas.microsoft.com/office/drawing/2014/main" id="{3005476C-DBEE-4AC2-87DC-4683F12A1077}"/>
              </a:ext>
            </a:extLst>
          </p:cNvPr>
          <p:cNvSpPr txBox="1"/>
          <p:nvPr/>
        </p:nvSpPr>
        <p:spPr>
          <a:xfrm>
            <a:off x="3165019" y="5312942"/>
            <a:ext cx="26841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77. Chatka Baby Jagi – propozycja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 matek dzieci do lat 3 </a:t>
            </a:r>
          </a:p>
        </p:txBody>
      </p:sp>
      <p:pic>
        <p:nvPicPr>
          <p:cNvPr id="15" name="Obraz 14">
            <a:extLst>
              <a:ext uri="{FF2B5EF4-FFF2-40B4-BE49-F238E27FC236}">
                <a16:creationId xmlns:a16="http://schemas.microsoft.com/office/drawing/2014/main" id="{FBFBE751-8E47-433A-923C-0F819A4FE1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197" y="4245517"/>
            <a:ext cx="2646285" cy="1227582"/>
          </a:xfrm>
          <a:prstGeom prst="rect">
            <a:avLst/>
          </a:prstGeom>
        </p:spPr>
      </p:pic>
      <p:sp>
        <p:nvSpPr>
          <p:cNvPr id="16" name="pole tekstowe 15">
            <a:extLst>
              <a:ext uri="{FF2B5EF4-FFF2-40B4-BE49-F238E27FC236}">
                <a16:creationId xmlns:a16="http://schemas.microsoft.com/office/drawing/2014/main" id="{DAC59C8C-1856-4EC0-89EF-B2EEBBD39912}"/>
              </a:ext>
            </a:extLst>
          </p:cNvPr>
          <p:cNvSpPr txBox="1"/>
          <p:nvPr/>
        </p:nvSpPr>
        <p:spPr>
          <a:xfrm>
            <a:off x="316966" y="5428999"/>
            <a:ext cx="281053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76. Ławeczka okalająca drzewa – </a:t>
            </a:r>
            <a:br>
              <a:rPr kumimoji="0" lang="pl-PL" sz="1200" b="1" i="0" u="none" strike="noStrike" kern="1200" cap="none" spc="0" normalizeH="0" baseline="0" noProof="0" dirty="0">
                <a:ln>
                  <a:noFill/>
                </a:ln>
                <a:solidFill>
                  <a:srgbClr val="006600"/>
                </a:solidFill>
                <a:effectLst/>
                <a:uLnTx/>
                <a:uFillTx/>
                <a:latin typeface="Calibri"/>
                <a:ea typeface="+mn-ea"/>
                <a:cs typeface="+mn-cs"/>
              </a:rPr>
            </a:br>
            <a:r>
              <a:rPr kumimoji="0" lang="pl-PL" sz="1200" b="1" i="0" u="none" strike="noStrike" kern="1200" cap="none" spc="0" normalizeH="0" baseline="0" noProof="0" dirty="0">
                <a:ln>
                  <a:noFill/>
                </a:ln>
                <a:solidFill>
                  <a:srgbClr val="006600"/>
                </a:solidFill>
                <a:effectLst/>
                <a:uLnTx/>
                <a:uFillTx/>
                <a:latin typeface="Calibri"/>
                <a:ea typeface="+mn-ea"/>
                <a:cs typeface="+mn-cs"/>
              </a:rPr>
              <a:t>propozycja matek dzieci do lat 3 </a:t>
            </a:r>
          </a:p>
        </p:txBody>
      </p:sp>
      <p:sp>
        <p:nvSpPr>
          <p:cNvPr id="17" name="pole tekstowe 16">
            <a:extLst>
              <a:ext uri="{FF2B5EF4-FFF2-40B4-BE49-F238E27FC236}">
                <a16:creationId xmlns:a16="http://schemas.microsoft.com/office/drawing/2014/main" id="{855B1CE1-525C-41A1-9D7C-72833619743F}"/>
              </a:ext>
            </a:extLst>
          </p:cNvPr>
          <p:cNvSpPr txBox="1"/>
          <p:nvPr/>
        </p:nvSpPr>
        <p:spPr>
          <a:xfrm>
            <a:off x="408724" y="3531264"/>
            <a:ext cx="2718777" cy="784830"/>
          </a:xfrm>
          <a:prstGeom prst="rect">
            <a:avLst/>
          </a:prstGeom>
          <a:noFill/>
        </p:spPr>
        <p:txBody>
          <a:bodyPr wrap="square" rtlCol="0">
            <a:spAutoFit/>
          </a:bodyPr>
          <a:lstStyle/>
          <a:p>
            <a:r>
              <a:rPr lang="pl-PL" sz="1500" dirty="0">
                <a:solidFill>
                  <a:srgbClr val="006600"/>
                </a:solidFill>
              </a:rPr>
              <a:t>Interesariuszki sugerowały zrobienie na  Plantach kilku ławeczek okalających drzewa. </a:t>
            </a:r>
          </a:p>
        </p:txBody>
      </p:sp>
      <p:sp>
        <p:nvSpPr>
          <p:cNvPr id="18" name="pole tekstowe 17">
            <a:extLst>
              <a:ext uri="{FF2B5EF4-FFF2-40B4-BE49-F238E27FC236}">
                <a16:creationId xmlns:a16="http://schemas.microsoft.com/office/drawing/2014/main" id="{0F93723A-5187-41D0-B25B-5F122D5C120F}"/>
              </a:ext>
            </a:extLst>
          </p:cNvPr>
          <p:cNvSpPr txBox="1"/>
          <p:nvPr/>
        </p:nvSpPr>
        <p:spPr>
          <a:xfrm>
            <a:off x="427539" y="3133872"/>
            <a:ext cx="30643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74. Edukacyjne kosze do segregacji odpadów - propozycja matek dzieci do lat 3 </a:t>
            </a:r>
          </a:p>
        </p:txBody>
      </p:sp>
    </p:spTree>
    <p:extLst>
      <p:ext uri="{BB962C8B-B14F-4D97-AF65-F5344CB8AC3E}">
        <p14:creationId xmlns:p14="http://schemas.microsoft.com/office/powerpoint/2010/main" val="2212735292"/>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lum/>
          </a:blip>
          <a:srcRect/>
          <a:stretch>
            <a:fillRect t="11000" b="15000"/>
          </a:stretch>
        </a:blip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02B172E3-23AC-40CF-9B34-1E024B175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229" y="2996952"/>
            <a:ext cx="2304256" cy="2304256"/>
          </a:xfrm>
          <a:prstGeom prst="rect">
            <a:avLst/>
          </a:prstGeom>
        </p:spPr>
      </p:pic>
      <p:sp>
        <p:nvSpPr>
          <p:cNvPr id="11" name="pole tekstowe 10">
            <a:extLst>
              <a:ext uri="{FF2B5EF4-FFF2-40B4-BE49-F238E27FC236}">
                <a16:creationId xmlns:a16="http://schemas.microsoft.com/office/drawing/2014/main" id="{C6610C84-8AFC-4823-A246-78A3A0A631DA}"/>
              </a:ext>
            </a:extLst>
          </p:cNvPr>
          <p:cNvSpPr txBox="1"/>
          <p:nvPr/>
        </p:nvSpPr>
        <p:spPr>
          <a:xfrm>
            <a:off x="695822" y="898267"/>
            <a:ext cx="4164210" cy="1354217"/>
          </a:xfrm>
          <a:prstGeom prst="rect">
            <a:avLst/>
          </a:prstGeom>
          <a:noFill/>
        </p:spPr>
        <p:txBody>
          <a:bodyPr wrap="square" rtlCol="0">
            <a:spAutoFit/>
          </a:bodyPr>
          <a:lstStyle/>
          <a:p>
            <a:r>
              <a:rPr lang="pl-PL" sz="1600" dirty="0">
                <a:solidFill>
                  <a:srgbClr val="006600"/>
                </a:solidFill>
              </a:rPr>
              <a:t>Młode matki postulowały, aby w kilku miejscach przy ścieżkach spacerowych Parku Leśnego Planty zrobić punkty zabaw dla dzieci np. zestaw zjeżdżalni, gry chodnikowe, karuzele drewniane, piaskownice itp.</a:t>
            </a:r>
            <a:r>
              <a:rPr lang="pl-PL" dirty="0"/>
              <a:t> </a:t>
            </a:r>
          </a:p>
        </p:txBody>
      </p:sp>
      <p:pic>
        <p:nvPicPr>
          <p:cNvPr id="13" name="Obraz 12">
            <a:extLst>
              <a:ext uri="{FF2B5EF4-FFF2-40B4-BE49-F238E27FC236}">
                <a16:creationId xmlns:a16="http://schemas.microsoft.com/office/drawing/2014/main" id="{94C7E8AC-50BE-4030-9024-7FA1CD46B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028" y="648490"/>
            <a:ext cx="2989058" cy="2013463"/>
          </a:xfrm>
          <a:prstGeom prst="rect">
            <a:avLst/>
          </a:prstGeom>
        </p:spPr>
      </p:pic>
      <p:pic>
        <p:nvPicPr>
          <p:cNvPr id="16" name="Obraz 15">
            <a:extLst>
              <a:ext uri="{FF2B5EF4-FFF2-40B4-BE49-F238E27FC236}">
                <a16:creationId xmlns:a16="http://schemas.microsoft.com/office/drawing/2014/main" id="{05666AD4-C438-4220-9CC0-0607F35EC0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956" y="3974398"/>
            <a:ext cx="1736812" cy="1428046"/>
          </a:xfrm>
          <a:prstGeom prst="rect">
            <a:avLst/>
          </a:prstGeom>
        </p:spPr>
      </p:pic>
      <p:sp>
        <p:nvSpPr>
          <p:cNvPr id="12" name="pole tekstowe 11">
            <a:extLst>
              <a:ext uri="{FF2B5EF4-FFF2-40B4-BE49-F238E27FC236}">
                <a16:creationId xmlns:a16="http://schemas.microsoft.com/office/drawing/2014/main" id="{B340811D-812F-4289-9E51-89576026DE44}"/>
              </a:ext>
            </a:extLst>
          </p:cNvPr>
          <p:cNvSpPr txBox="1"/>
          <p:nvPr/>
        </p:nvSpPr>
        <p:spPr>
          <a:xfrm>
            <a:off x="683568" y="3512732"/>
            <a:ext cx="38884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79. Drewniany traktor i wóz drabiniasty propozycja - matek dzieci do lat 3 </a:t>
            </a:r>
          </a:p>
        </p:txBody>
      </p:sp>
      <p:sp>
        <p:nvSpPr>
          <p:cNvPr id="15" name="pole tekstowe 14">
            <a:extLst>
              <a:ext uri="{FF2B5EF4-FFF2-40B4-BE49-F238E27FC236}">
                <a16:creationId xmlns:a16="http://schemas.microsoft.com/office/drawing/2014/main" id="{149D66F3-9394-4E97-9D6F-B47A2796DE42}"/>
              </a:ext>
            </a:extLst>
          </p:cNvPr>
          <p:cNvSpPr txBox="1"/>
          <p:nvPr/>
        </p:nvSpPr>
        <p:spPr>
          <a:xfrm>
            <a:off x="467545" y="5395403"/>
            <a:ext cx="24482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80. Drewniana karuzela –</a:t>
            </a:r>
            <a:br>
              <a:rPr kumimoji="0" lang="pl-PL" sz="1200" b="1" i="0" u="none" strike="noStrike" kern="1200" cap="none" spc="0" normalizeH="0" baseline="0" noProof="0" dirty="0">
                <a:ln>
                  <a:noFill/>
                </a:ln>
                <a:solidFill>
                  <a:srgbClr val="006600"/>
                </a:solidFill>
                <a:effectLst/>
                <a:uLnTx/>
                <a:uFillTx/>
                <a:latin typeface="Calibri"/>
                <a:ea typeface="+mn-ea"/>
                <a:cs typeface="+mn-cs"/>
              </a:rPr>
            </a:br>
            <a:r>
              <a:rPr kumimoji="0" lang="pl-PL" sz="1200" b="1" i="0" u="none" strike="noStrike" kern="1200" cap="none" spc="0" normalizeH="0" baseline="0" noProof="0" dirty="0">
                <a:ln>
                  <a:noFill/>
                </a:ln>
                <a:solidFill>
                  <a:srgbClr val="006600"/>
                </a:solidFill>
                <a:effectLst/>
                <a:uLnTx/>
                <a:uFillTx/>
                <a:latin typeface="Calibri"/>
                <a:ea typeface="+mn-ea"/>
                <a:cs typeface="+mn-cs"/>
              </a:rPr>
              <a:t>propozycja matek dzieci do lat 3 </a:t>
            </a:r>
          </a:p>
        </p:txBody>
      </p:sp>
      <p:pic>
        <p:nvPicPr>
          <p:cNvPr id="7" name="Obraz 6">
            <a:extLst>
              <a:ext uri="{FF2B5EF4-FFF2-40B4-BE49-F238E27FC236}">
                <a16:creationId xmlns:a16="http://schemas.microsoft.com/office/drawing/2014/main" id="{58951956-41A5-4A37-9DDB-1762A7528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956" y="2285160"/>
            <a:ext cx="3912470" cy="1287855"/>
          </a:xfrm>
          <a:prstGeom prst="rect">
            <a:avLst/>
          </a:prstGeom>
        </p:spPr>
      </p:pic>
      <p:sp>
        <p:nvSpPr>
          <p:cNvPr id="17" name="pole tekstowe 16">
            <a:extLst>
              <a:ext uri="{FF2B5EF4-FFF2-40B4-BE49-F238E27FC236}">
                <a16:creationId xmlns:a16="http://schemas.microsoft.com/office/drawing/2014/main" id="{4DB149EF-FD51-4E46-9011-AF8F2B7732AE}"/>
              </a:ext>
            </a:extLst>
          </p:cNvPr>
          <p:cNvSpPr txBox="1"/>
          <p:nvPr/>
        </p:nvSpPr>
        <p:spPr>
          <a:xfrm>
            <a:off x="4860032" y="2671835"/>
            <a:ext cx="38367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78. Zjeżdżalnie dla maluchów -  propozycja matek dzieci do lat 3 </a:t>
            </a:r>
          </a:p>
        </p:txBody>
      </p:sp>
      <p:pic>
        <p:nvPicPr>
          <p:cNvPr id="18" name="Obraz 17">
            <a:extLst>
              <a:ext uri="{FF2B5EF4-FFF2-40B4-BE49-F238E27FC236}">
                <a16:creationId xmlns:a16="http://schemas.microsoft.com/office/drawing/2014/main" id="{4AB37357-BD3F-4118-BBF8-2E03246612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4276" y="3813730"/>
            <a:ext cx="2073525" cy="2146003"/>
          </a:xfrm>
          <a:prstGeom prst="rect">
            <a:avLst/>
          </a:prstGeom>
        </p:spPr>
      </p:pic>
      <p:sp>
        <p:nvSpPr>
          <p:cNvPr id="19" name="pole tekstowe 18">
            <a:extLst>
              <a:ext uri="{FF2B5EF4-FFF2-40B4-BE49-F238E27FC236}">
                <a16:creationId xmlns:a16="http://schemas.microsoft.com/office/drawing/2014/main" id="{37609444-F8A3-4629-B569-7D373EC13E06}"/>
              </a:ext>
            </a:extLst>
          </p:cNvPr>
          <p:cNvSpPr txBox="1"/>
          <p:nvPr/>
        </p:nvSpPr>
        <p:spPr>
          <a:xfrm>
            <a:off x="2915816" y="5402444"/>
            <a:ext cx="31439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81. Ławeczka edukacyjna dla maluchów  - propozycja matek dzieci do lat 3 </a:t>
            </a:r>
          </a:p>
        </p:txBody>
      </p:sp>
      <p:sp>
        <p:nvSpPr>
          <p:cNvPr id="20" name="pole tekstowe 19">
            <a:extLst>
              <a:ext uri="{FF2B5EF4-FFF2-40B4-BE49-F238E27FC236}">
                <a16:creationId xmlns:a16="http://schemas.microsoft.com/office/drawing/2014/main" id="{1B36BA39-1CF9-4EB2-9FD5-ACA6F0CA2B6F}"/>
              </a:ext>
            </a:extLst>
          </p:cNvPr>
          <p:cNvSpPr txBox="1"/>
          <p:nvPr/>
        </p:nvSpPr>
        <p:spPr>
          <a:xfrm>
            <a:off x="5998080" y="5314687"/>
            <a:ext cx="31439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82. Matki z dziećmi do lat 3 na </a:t>
            </a:r>
            <a:br>
              <a:rPr kumimoji="0" lang="pl-PL" sz="1200" b="1" i="0" u="none" strike="noStrike" kern="1200" cap="none" spc="0" normalizeH="0" baseline="0" noProof="0" dirty="0">
                <a:ln>
                  <a:noFill/>
                </a:ln>
                <a:solidFill>
                  <a:srgbClr val="006600"/>
                </a:solidFill>
                <a:effectLst/>
                <a:uLnTx/>
                <a:uFillTx/>
                <a:latin typeface="Calibri"/>
                <a:ea typeface="+mn-ea"/>
                <a:cs typeface="+mn-cs"/>
              </a:rPr>
            </a:br>
            <a:r>
              <a:rPr kumimoji="0" lang="pl-PL" sz="1200" b="1" i="0" u="none" strike="noStrike" kern="1200" cap="none" spc="0" normalizeH="0" baseline="0" noProof="0" dirty="0">
                <a:ln>
                  <a:noFill/>
                </a:ln>
                <a:solidFill>
                  <a:srgbClr val="006600"/>
                </a:solidFill>
                <a:effectLst/>
                <a:uLnTx/>
                <a:uFillTx/>
                <a:latin typeface="Calibri"/>
                <a:ea typeface="+mn-ea"/>
                <a:cs typeface="+mn-cs"/>
              </a:rPr>
              <a:t>spacerze diagnostycznym w</a:t>
            </a:r>
            <a:r>
              <a:rPr lang="pl-PL" sz="1200" b="1" dirty="0">
                <a:solidFill>
                  <a:srgbClr val="006600"/>
                </a:solidFill>
                <a:latin typeface="Calibri"/>
              </a:rPr>
              <a:t> Parku Leśnym Planty</a:t>
            </a:r>
            <a:r>
              <a:rPr kumimoji="0" lang="pl-PL" sz="1200" b="1" i="0" u="none" strike="noStrike" kern="1200" cap="none" spc="0" normalizeH="0" baseline="0" noProof="0" dirty="0">
                <a:ln>
                  <a:noFill/>
                </a:ln>
                <a:solidFill>
                  <a:srgbClr val="006600"/>
                </a:solidFill>
                <a:effectLst/>
                <a:uLnTx/>
                <a:uFillTx/>
                <a:latin typeface="Calibri"/>
                <a:ea typeface="+mn-ea"/>
                <a:cs typeface="+mn-cs"/>
              </a:rPr>
              <a:t> </a:t>
            </a:r>
          </a:p>
        </p:txBody>
      </p:sp>
    </p:spTree>
    <p:extLst>
      <p:ext uri="{BB962C8B-B14F-4D97-AF65-F5344CB8AC3E}">
        <p14:creationId xmlns:p14="http://schemas.microsoft.com/office/powerpoint/2010/main" val="3479579815"/>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56ECA3DC-51BF-4D90-8B39-1D4AECEDEC11}"/>
              </a:ext>
            </a:extLst>
          </p:cNvPr>
          <p:cNvSpPr txBox="1"/>
          <p:nvPr/>
        </p:nvSpPr>
        <p:spPr>
          <a:xfrm>
            <a:off x="617315" y="764704"/>
            <a:ext cx="4835310" cy="2800767"/>
          </a:xfrm>
          <a:prstGeom prst="rect">
            <a:avLst/>
          </a:prstGeom>
          <a:noFill/>
        </p:spPr>
        <p:txBody>
          <a:bodyPr wrap="square">
            <a:spAutoFit/>
          </a:bodyPr>
          <a:lstStyle/>
          <a:p>
            <a:pPr algn="just"/>
            <a:r>
              <a:rPr lang="pl-PL" sz="1600" dirty="0">
                <a:solidFill>
                  <a:srgbClr val="006600"/>
                </a:solidFill>
                <a:effectLst/>
                <a:latin typeface="Calibri" panose="020F0502020204030204" pitchFamily="34" charset="0"/>
                <a:ea typeface="Calibri" panose="020F0502020204030204" pitchFamily="34" charset="0"/>
                <a:cs typeface="Calibri" panose="020F0502020204030204" pitchFamily="34" charset="0"/>
              </a:rPr>
              <a:t>Jedna z mam postulowała naprawienie na Plantach mostków drewnianych, szczególnie tego głównego, ponieważ jest on bardzo niebezpieczny dla maluchów. Mojej córeczce - powiedziała mama Esterki -</a:t>
            </a:r>
            <a:br>
              <a:rPr lang="pl-PL" sz="1600" dirty="0">
                <a:solidFill>
                  <a:srgbClr val="006600"/>
                </a:solidFill>
                <a:effectLst/>
                <a:latin typeface="Calibri" panose="020F0502020204030204" pitchFamily="34" charset="0"/>
                <a:ea typeface="Calibri" panose="020F0502020204030204" pitchFamily="34" charset="0"/>
                <a:cs typeface="Calibri" panose="020F0502020204030204" pitchFamily="34" charset="0"/>
              </a:rPr>
            </a:br>
            <a:r>
              <a:rPr lang="pl-PL" sz="1600" dirty="0">
                <a:solidFill>
                  <a:srgbClr val="006600"/>
                </a:solidFill>
                <a:effectLst/>
                <a:latin typeface="Calibri" panose="020F0502020204030204" pitchFamily="34" charset="0"/>
                <a:ea typeface="Calibri" panose="020F0502020204030204" pitchFamily="34" charset="0"/>
                <a:cs typeface="Calibri" panose="020F0502020204030204" pitchFamily="34" charset="0"/>
              </a:rPr>
              <a:t>w spróchniałej drewnianej podłodze utknęła nóżka, którą z trudem wydobyłam. Od tej pory Esterka boi się przechodzić przez ten mostek.  Proszę, aby władze samorządu rozważyły - powiedziała jedna z mam - aby w Parku Miejskim Planty na wysepce za mostkiem zrobić mały płotek. Dzieci lubią karmić kaczki, chcą podejść jak najbliżej brzegu,  wtedy mamy bardzo się stresują.</a:t>
            </a:r>
            <a:endPar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az 5">
            <a:extLst>
              <a:ext uri="{FF2B5EF4-FFF2-40B4-BE49-F238E27FC236}">
                <a16:creationId xmlns:a16="http://schemas.microsoft.com/office/drawing/2014/main" id="{E7F02C71-D5B8-464D-ADB8-C06A384A4A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697345"/>
            <a:ext cx="2232248" cy="2232248"/>
          </a:xfrm>
          <a:prstGeom prst="rect">
            <a:avLst/>
          </a:prstGeom>
        </p:spPr>
      </p:pic>
      <p:sp>
        <p:nvSpPr>
          <p:cNvPr id="10" name="pole tekstowe 9">
            <a:extLst>
              <a:ext uri="{FF2B5EF4-FFF2-40B4-BE49-F238E27FC236}">
                <a16:creationId xmlns:a16="http://schemas.microsoft.com/office/drawing/2014/main" id="{01B2498C-BE52-437E-BBE1-5887D859958A}"/>
              </a:ext>
            </a:extLst>
          </p:cNvPr>
          <p:cNvSpPr txBox="1"/>
          <p:nvPr/>
        </p:nvSpPr>
        <p:spPr>
          <a:xfrm>
            <a:off x="605854" y="3466743"/>
            <a:ext cx="5547221" cy="2554545"/>
          </a:xfrm>
          <a:prstGeom prst="rect">
            <a:avLst/>
          </a:prstGeom>
          <a:noFill/>
        </p:spPr>
        <p:txBody>
          <a:bodyPr wrap="square">
            <a:spAutoFit/>
          </a:bodyPr>
          <a:lstStyle/>
          <a:p>
            <a:pPr algn="just"/>
            <a:r>
              <a:rPr kumimoji="0" lang="pl-PL" sz="16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Calibri" panose="020F0502020204030204" pitchFamily="34" charset="0"/>
              </a:rPr>
              <a:t>Młode mamy zaproponowały, aby w altance wstawić ławeczki oraz wymienić podłoże na bardziej przyjazne dla maluchów. Ponadto sugerowały, aby na Plantach był ktoś (osoba/firma) odpowiedzialny za porządek, która systematycznie będzie odkurzała z pajęczyn mostki, umyje ławki i altanki, wymieni worki na śmieci. Jako mama małej dziewczynki z długimi włosami wiem, co to są przyklejone gęste pajęczyny oraz jaki jest płacz przy wyciąganiu ich z włosów dziecka. Wydaje się jakby na Plantach brakowało gospodarza, nie jest brudno, ale czegoś brakuje.</a:t>
            </a:r>
            <a:endParaRPr lang="pl-PL" dirty="0"/>
          </a:p>
        </p:txBody>
      </p:sp>
      <p:pic>
        <p:nvPicPr>
          <p:cNvPr id="11" name="Obraz 10">
            <a:extLst>
              <a:ext uri="{FF2B5EF4-FFF2-40B4-BE49-F238E27FC236}">
                <a16:creationId xmlns:a16="http://schemas.microsoft.com/office/drawing/2014/main" id="{34B5CE96-C9F5-4459-ABE8-AA82C82B68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7907" y="3284984"/>
            <a:ext cx="2160240" cy="2160240"/>
          </a:xfrm>
          <a:prstGeom prst="rect">
            <a:avLst/>
          </a:prstGeom>
        </p:spPr>
      </p:pic>
      <p:sp>
        <p:nvSpPr>
          <p:cNvPr id="7" name="pole tekstowe 6">
            <a:extLst>
              <a:ext uri="{FF2B5EF4-FFF2-40B4-BE49-F238E27FC236}">
                <a16:creationId xmlns:a16="http://schemas.microsoft.com/office/drawing/2014/main" id="{5CC8DF26-D184-4066-A340-7D41CE6C5228}"/>
              </a:ext>
            </a:extLst>
          </p:cNvPr>
          <p:cNvSpPr txBox="1"/>
          <p:nvPr/>
        </p:nvSpPr>
        <p:spPr>
          <a:xfrm>
            <a:off x="5580112" y="2929592"/>
            <a:ext cx="30243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83. Drewniany mostek w</a:t>
            </a:r>
            <a:r>
              <a:rPr lang="pl-PL" sz="1200" b="1" dirty="0">
                <a:solidFill>
                  <a:srgbClr val="006600"/>
                </a:solidFill>
                <a:latin typeface="Calibri"/>
              </a:rPr>
              <a:t> Parku Leśnym </a:t>
            </a:r>
            <a:br>
              <a:rPr lang="pl-PL" sz="1200" b="1" dirty="0">
                <a:solidFill>
                  <a:srgbClr val="006600"/>
                </a:solidFill>
                <a:latin typeface="Calibri"/>
              </a:rPr>
            </a:br>
            <a:r>
              <a:rPr lang="pl-PL" sz="1200" b="1" dirty="0">
                <a:solidFill>
                  <a:srgbClr val="006600"/>
                </a:solidFill>
                <a:latin typeface="Calibri"/>
              </a:rPr>
              <a:t>Planty</a:t>
            </a:r>
            <a:r>
              <a:rPr kumimoji="0" lang="pl-PL" sz="1200" b="1" i="0" u="none" strike="noStrike" kern="1200" cap="none" spc="0" normalizeH="0" baseline="0" noProof="0" dirty="0">
                <a:ln>
                  <a:noFill/>
                </a:ln>
                <a:solidFill>
                  <a:srgbClr val="006600"/>
                </a:solidFill>
                <a:effectLst/>
                <a:uLnTx/>
                <a:uFillTx/>
                <a:latin typeface="Calibri"/>
                <a:ea typeface="+mn-ea"/>
                <a:cs typeface="+mn-cs"/>
              </a:rPr>
              <a:t> </a:t>
            </a:r>
          </a:p>
        </p:txBody>
      </p:sp>
      <p:sp>
        <p:nvSpPr>
          <p:cNvPr id="9" name="pole tekstowe 8">
            <a:extLst>
              <a:ext uri="{FF2B5EF4-FFF2-40B4-BE49-F238E27FC236}">
                <a16:creationId xmlns:a16="http://schemas.microsoft.com/office/drawing/2014/main" id="{6DAE9462-72B9-4712-9CCE-747BF8C11426}"/>
              </a:ext>
            </a:extLst>
          </p:cNvPr>
          <p:cNvSpPr txBox="1"/>
          <p:nvPr/>
        </p:nvSpPr>
        <p:spPr>
          <a:xfrm>
            <a:off x="6252146" y="5442992"/>
            <a:ext cx="25683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6600"/>
                </a:solidFill>
                <a:effectLst/>
                <a:uLnTx/>
                <a:uFillTx/>
                <a:latin typeface="Calibri"/>
                <a:ea typeface="+mn-ea"/>
                <a:cs typeface="+mn-cs"/>
              </a:rPr>
              <a:t>Fot. 84. Matki z dziećmi do lat 3 przed altaną w Parku Leśnym Planty </a:t>
            </a:r>
          </a:p>
        </p:txBody>
      </p:sp>
    </p:spTree>
    <p:extLst>
      <p:ext uri="{BB962C8B-B14F-4D97-AF65-F5344CB8AC3E}">
        <p14:creationId xmlns:p14="http://schemas.microsoft.com/office/powerpoint/2010/main" val="2202600886"/>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F6928BB6-7459-4FE5-8454-F0374DF5CF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512" y="2534810"/>
            <a:ext cx="2703402" cy="2703402"/>
          </a:xfrm>
          <a:prstGeom prst="rect">
            <a:avLst/>
          </a:prstGeom>
        </p:spPr>
      </p:pic>
      <p:pic>
        <p:nvPicPr>
          <p:cNvPr id="9" name="Obraz 8">
            <a:extLst>
              <a:ext uri="{FF2B5EF4-FFF2-40B4-BE49-F238E27FC236}">
                <a16:creationId xmlns:a16="http://schemas.microsoft.com/office/drawing/2014/main" id="{B23C527D-2568-461B-A3C6-60F279BED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68" y="2534809"/>
            <a:ext cx="2703403" cy="2703403"/>
          </a:xfrm>
          <a:prstGeom prst="rect">
            <a:avLst/>
          </a:prstGeom>
        </p:spPr>
      </p:pic>
      <p:sp>
        <p:nvSpPr>
          <p:cNvPr id="12" name="pole tekstowe 11">
            <a:extLst>
              <a:ext uri="{FF2B5EF4-FFF2-40B4-BE49-F238E27FC236}">
                <a16:creationId xmlns:a16="http://schemas.microsoft.com/office/drawing/2014/main" id="{6FBA743C-8574-47C9-A266-DF6F4F9EDDB3}"/>
              </a:ext>
            </a:extLst>
          </p:cNvPr>
          <p:cNvSpPr txBox="1"/>
          <p:nvPr/>
        </p:nvSpPr>
        <p:spPr>
          <a:xfrm>
            <a:off x="539552" y="836712"/>
            <a:ext cx="7510171" cy="1708160"/>
          </a:xfrm>
          <a:prstGeom prst="rect">
            <a:avLst/>
          </a:prstGeom>
          <a:noFill/>
        </p:spPr>
        <p:txBody>
          <a:bodyPr wrap="square" rtlCol="0">
            <a:spAutoFit/>
          </a:bodyPr>
          <a:lstStyle/>
          <a:p>
            <a:pPr algn="just"/>
            <a:r>
              <a:rPr lang="pl-PL" sz="1500" dirty="0">
                <a:solidFill>
                  <a:srgbClr val="006600"/>
                </a:solidFill>
              </a:rPr>
              <a:t>Matki z dziećmi do lat 3 po spacerze w Parku Leśnym Planty miały zamiar chwilę odpocząć na placu zabaw dla dzieci, który znajduje się na końcu ulicy Sportowej przy Parku Wodnym Planty. Matki z dziećmi, żeby dostać się do furtki placu zabaw musiały dryfować między samochodami na parkingu i liczyć na wyrozumiałość kierowców, ponieważ niestety nie ma tam wyznaczonego przejścia dla pieszych. Natomiast parking ciągnie się prawie przez całą ulicę Sportową. Chodnik po drugiej stronie parkingu jest wąski bez przejść dla pieszych. Plac zabaw w ocenie matek nie jest przystosowany do zabaw dla małych dzieci. </a:t>
            </a:r>
          </a:p>
        </p:txBody>
      </p:sp>
      <p:pic>
        <p:nvPicPr>
          <p:cNvPr id="6" name="Obraz 5">
            <a:extLst>
              <a:ext uri="{FF2B5EF4-FFF2-40B4-BE49-F238E27FC236}">
                <a16:creationId xmlns:a16="http://schemas.microsoft.com/office/drawing/2014/main" id="{D1EC82E5-0932-466B-BAB3-F71288BF8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3765" y="2551012"/>
            <a:ext cx="2687200" cy="2687200"/>
          </a:xfrm>
          <a:prstGeom prst="rect">
            <a:avLst/>
          </a:prstGeom>
        </p:spPr>
      </p:pic>
      <p:sp>
        <p:nvSpPr>
          <p:cNvPr id="8" name="pole tekstowe 7">
            <a:extLst>
              <a:ext uri="{FF2B5EF4-FFF2-40B4-BE49-F238E27FC236}">
                <a16:creationId xmlns:a16="http://schemas.microsoft.com/office/drawing/2014/main" id="{96E95272-C500-4D93-9844-CF73EAE035A1}"/>
              </a:ext>
            </a:extLst>
          </p:cNvPr>
          <p:cNvSpPr txBox="1"/>
          <p:nvPr/>
        </p:nvSpPr>
        <p:spPr>
          <a:xfrm>
            <a:off x="395536" y="5245090"/>
            <a:ext cx="2654119" cy="461665"/>
          </a:xfrm>
          <a:prstGeom prst="rect">
            <a:avLst/>
          </a:prstGeom>
          <a:noFill/>
        </p:spPr>
        <p:txBody>
          <a:bodyPr wrap="square">
            <a:spAutoFit/>
          </a:bodyPr>
          <a:lstStyle/>
          <a:p>
            <a:r>
              <a:rPr kumimoji="0" lang="pl-PL" sz="1200" b="1" i="0" u="none" strike="noStrike" kern="1200" cap="none" spc="0" normalizeH="0" baseline="0" noProof="0" dirty="0">
                <a:ln>
                  <a:noFill/>
                </a:ln>
                <a:solidFill>
                  <a:srgbClr val="006600"/>
                </a:solidFill>
                <a:effectLst/>
                <a:uLnTx/>
                <a:uFillTx/>
                <a:latin typeface="Calibri"/>
                <a:ea typeface="+mn-ea"/>
                <a:cs typeface="+mn-cs"/>
              </a:rPr>
              <a:t>Fot. 85. Matki z dziećmi do lat 3 na ul. Sportowej </a:t>
            </a:r>
            <a:endParaRPr lang="pl-PL" sz="1200" dirty="0"/>
          </a:p>
        </p:txBody>
      </p:sp>
      <p:sp>
        <p:nvSpPr>
          <p:cNvPr id="10" name="pole tekstowe 9">
            <a:extLst>
              <a:ext uri="{FF2B5EF4-FFF2-40B4-BE49-F238E27FC236}">
                <a16:creationId xmlns:a16="http://schemas.microsoft.com/office/drawing/2014/main" id="{135703BE-0606-4ACA-90E1-105AD03E22E6}"/>
              </a:ext>
            </a:extLst>
          </p:cNvPr>
          <p:cNvSpPr txBox="1"/>
          <p:nvPr/>
        </p:nvSpPr>
        <p:spPr>
          <a:xfrm>
            <a:off x="3214371" y="5255892"/>
            <a:ext cx="2654119" cy="461665"/>
          </a:xfrm>
          <a:prstGeom prst="rect">
            <a:avLst/>
          </a:prstGeom>
          <a:noFill/>
        </p:spPr>
        <p:txBody>
          <a:bodyPr wrap="square">
            <a:spAutoFit/>
          </a:bodyPr>
          <a:lstStyle/>
          <a:p>
            <a:r>
              <a:rPr kumimoji="0" lang="pl-PL" sz="1200" b="1" i="0" u="none" strike="noStrike" kern="1200" cap="none" spc="0" normalizeH="0" baseline="0" noProof="0" dirty="0">
                <a:ln>
                  <a:noFill/>
                </a:ln>
                <a:solidFill>
                  <a:srgbClr val="006600"/>
                </a:solidFill>
                <a:effectLst/>
                <a:uLnTx/>
                <a:uFillTx/>
                <a:latin typeface="Calibri"/>
                <a:ea typeface="+mn-ea"/>
                <a:cs typeface="+mn-cs"/>
              </a:rPr>
              <a:t>Fot. 86. Matki z dziećmi do lat 3 przed placem zabaw ul. Sportowej </a:t>
            </a:r>
            <a:endParaRPr lang="pl-PL" sz="1200" dirty="0"/>
          </a:p>
        </p:txBody>
      </p:sp>
      <p:sp>
        <p:nvSpPr>
          <p:cNvPr id="13" name="pole tekstowe 12">
            <a:extLst>
              <a:ext uri="{FF2B5EF4-FFF2-40B4-BE49-F238E27FC236}">
                <a16:creationId xmlns:a16="http://schemas.microsoft.com/office/drawing/2014/main" id="{F9235303-6152-4D83-A859-E6490D54D913}"/>
              </a:ext>
            </a:extLst>
          </p:cNvPr>
          <p:cNvSpPr txBox="1"/>
          <p:nvPr/>
        </p:nvSpPr>
        <p:spPr>
          <a:xfrm>
            <a:off x="5953617" y="5238212"/>
            <a:ext cx="2867496" cy="646331"/>
          </a:xfrm>
          <a:prstGeom prst="rect">
            <a:avLst/>
          </a:prstGeom>
          <a:noFill/>
        </p:spPr>
        <p:txBody>
          <a:bodyPr wrap="square">
            <a:spAutoFit/>
          </a:bodyPr>
          <a:lstStyle/>
          <a:p>
            <a:r>
              <a:rPr kumimoji="0" lang="pl-PL" sz="1200" b="1" i="0" u="none" strike="noStrike" kern="1200" cap="none" spc="0" normalizeH="0" baseline="0" noProof="0" dirty="0">
                <a:ln>
                  <a:noFill/>
                </a:ln>
                <a:solidFill>
                  <a:srgbClr val="006600"/>
                </a:solidFill>
                <a:effectLst/>
                <a:uLnTx/>
                <a:uFillTx/>
                <a:latin typeface="Calibri"/>
                <a:ea typeface="+mn-ea"/>
                <a:cs typeface="+mn-cs"/>
              </a:rPr>
              <a:t>Fot. 87. Matki z dziećmi do lat 3 </a:t>
            </a:r>
            <a:br>
              <a:rPr kumimoji="0" lang="pl-PL" sz="1200" b="1" i="0" u="none" strike="noStrike" kern="1200" cap="none" spc="0" normalizeH="0" baseline="0" noProof="0" dirty="0">
                <a:ln>
                  <a:noFill/>
                </a:ln>
                <a:solidFill>
                  <a:srgbClr val="006600"/>
                </a:solidFill>
                <a:effectLst/>
                <a:uLnTx/>
                <a:uFillTx/>
                <a:latin typeface="Calibri"/>
                <a:ea typeface="+mn-ea"/>
                <a:cs typeface="+mn-cs"/>
              </a:rPr>
            </a:br>
            <a:r>
              <a:rPr kumimoji="0" lang="pl-PL" sz="1200" b="1" i="0" u="none" strike="noStrike" kern="1200" cap="none" spc="0" normalizeH="0" baseline="0" noProof="0" dirty="0">
                <a:ln>
                  <a:noFill/>
                </a:ln>
                <a:solidFill>
                  <a:srgbClr val="006600"/>
                </a:solidFill>
                <a:effectLst/>
                <a:uLnTx/>
                <a:uFillTx/>
                <a:latin typeface="Calibri"/>
                <a:ea typeface="+mn-ea"/>
                <a:cs typeface="+mn-cs"/>
              </a:rPr>
              <a:t>w Zajezdni Kultury na spotkaniu podsumowującym spacer diagnostyczny</a:t>
            </a:r>
            <a:endParaRPr lang="pl-PL" sz="1200" dirty="0"/>
          </a:p>
        </p:txBody>
      </p:sp>
    </p:spTree>
    <p:extLst>
      <p:ext uri="{BB962C8B-B14F-4D97-AF65-F5344CB8AC3E}">
        <p14:creationId xmlns:p14="http://schemas.microsoft.com/office/powerpoint/2010/main" val="290641718"/>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A08BA5F-C10C-488E-9A37-0EA0290B977E}"/>
              </a:ext>
            </a:extLst>
          </p:cNvPr>
          <p:cNvSpPr txBox="1"/>
          <p:nvPr/>
        </p:nvSpPr>
        <p:spPr>
          <a:xfrm>
            <a:off x="1391260" y="620688"/>
            <a:ext cx="6552728" cy="892552"/>
          </a:xfrm>
          <a:prstGeom prst="rect">
            <a:avLst/>
          </a:prstGeom>
          <a:noFill/>
        </p:spPr>
        <p:txBody>
          <a:bodyPr wrap="square" rtlCol="0">
            <a:spAutoFit/>
          </a:bodyPr>
          <a:lstStyle/>
          <a:p>
            <a:pPr algn="ctr"/>
            <a:r>
              <a:rPr lang="pl-PL" sz="2000" b="1" dirty="0">
                <a:solidFill>
                  <a:srgbClr val="99CC00"/>
                </a:solidFill>
              </a:rPr>
              <a:t>10. Wybrane swobodne wypowiedzi interesariuszy </a:t>
            </a:r>
            <a:br>
              <a:rPr lang="pl-PL" sz="2000" b="1" dirty="0">
                <a:solidFill>
                  <a:srgbClr val="99CC00"/>
                </a:solidFill>
              </a:rPr>
            </a:br>
            <a:r>
              <a:rPr lang="pl-PL" sz="1600" b="1" dirty="0">
                <a:solidFill>
                  <a:srgbClr val="99CC00"/>
                </a:solidFill>
              </a:rPr>
              <a:t>(o szerszej problematyce niż wyznaczone miejsca potencjalnych barier przestrzeni publicznej) </a:t>
            </a:r>
          </a:p>
        </p:txBody>
      </p:sp>
      <p:sp>
        <p:nvSpPr>
          <p:cNvPr id="4" name="pole tekstowe 3">
            <a:extLst>
              <a:ext uri="{FF2B5EF4-FFF2-40B4-BE49-F238E27FC236}">
                <a16:creationId xmlns:a16="http://schemas.microsoft.com/office/drawing/2014/main" id="{2916A8E9-42D2-4C3D-85B8-62BEF78DBD60}"/>
              </a:ext>
            </a:extLst>
          </p:cNvPr>
          <p:cNvSpPr txBox="1"/>
          <p:nvPr/>
        </p:nvSpPr>
        <p:spPr>
          <a:xfrm>
            <a:off x="743188" y="1424365"/>
            <a:ext cx="7848872" cy="4524315"/>
          </a:xfrm>
          <a:prstGeom prst="rect">
            <a:avLst/>
          </a:prstGeom>
          <a:noFill/>
        </p:spPr>
        <p:txBody>
          <a:bodyPr wrap="square">
            <a:spAutoFit/>
          </a:bodyPr>
          <a:lstStyle/>
          <a:p>
            <a:pPr algn="just"/>
            <a:r>
              <a:rPr lang="pl-PL"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Interesariusz nr 1.</a:t>
            </a:r>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 </a:t>
            </a:r>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Miasto staje się coraz bardziej przystosowane dla seniorów. W ciągu ostatnich 10 lat nastąpiły bardzo duże zmiany. Ilość udogodnień dla osób w naszym wieku znacznie wzrosła. Komunikacja, którą wprowadził Urząd Miasta na terenie miasta, aby uczniowie mieli ułatwiony dojazd do szkół. Rozważane jest także rozszerzenie tejże komunikacji na teren gminy, ułatwi to dotarcie na zajęcia uczniom z okolicznych miejscowości. Zieleni na terenie miasta Pleszewa przybywa. Bardzo podoba mi się okolica Ratusza. Świetnie wyszła realizacja nowych przystanków autobusowych. Dzięki nowoczesnym autobusom powietrze w mieście uległo znacznej poprawie. Urząd Miasta prowadzi także dotacje do zakupu nowych kotłów ogrzewania, co również pozytywnie wpływa na zanieczyszczenie środowiska. </a:t>
            </a:r>
          </a:p>
          <a:p>
            <a:pPr algn="just"/>
            <a:r>
              <a:rPr kumimoji="0" lang="pl-PL" sz="16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Interesariusz nr 2.</a:t>
            </a:r>
            <a:r>
              <a:rPr lang="pl-PL" sz="1600" dirty="0">
                <a:effectLst/>
                <a:latin typeface="Calibri" panose="020F0502020204030204" pitchFamily="34" charset="0"/>
                <a:ea typeface="Calibri" panose="020F0502020204030204" pitchFamily="34" charset="0"/>
                <a:cs typeface="Times New Roman" panose="02020603050405020304" pitchFamily="18" charset="0"/>
              </a:rPr>
              <a:t> </a:t>
            </a:r>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Chciałbym odnieść się do kwestii miejsc parkingowych w mieście. Nie da się zaprzeczyć, iż parkingów zawsze będzie za mało. Na Rynku parkują także niepełnosprawni. Parkują nie tylko samochodami osobowymi, ale przyjeżdżają też </a:t>
            </a:r>
            <a:r>
              <a:rPr lang="pl-PL" sz="1600" i="1" dirty="0" err="1">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busy</a:t>
            </a:r>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 Postój takiego </a:t>
            </a:r>
            <a:r>
              <a:rPr lang="pl-PL" sz="1600" i="1" dirty="0" err="1">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busa</a:t>
            </a:r>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 na parkingu powoduje pewne utrudnienia w wyjeżdżaniu czy też wjeżdżaniu na miejsca parkingowe. Bus jest szeroki, często zbyt długi, wystaje poza obszar miejsc parkingowych na Rynku. Parkingi dla busów można by zorganizować blisko Rynku. Na placu Kościuszki bądź też na placu Powstańców. Odległość z tych miejsc do Rynku jest nieduża. Miejsca parkingowe są dobrze oznaczone, co wynika również z przepisów. </a:t>
            </a:r>
            <a:endParaRPr lang="pl-PL" sz="1600" i="1" dirty="0">
              <a:solidFill>
                <a:srgbClr val="006600"/>
              </a:solidFill>
            </a:endParaRPr>
          </a:p>
        </p:txBody>
      </p:sp>
    </p:spTree>
    <p:extLst>
      <p:ext uri="{BB962C8B-B14F-4D97-AF65-F5344CB8AC3E}">
        <p14:creationId xmlns:p14="http://schemas.microsoft.com/office/powerpoint/2010/main" val="1445543346"/>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7D01BF7-CF96-468E-8C2C-D984D95A31B3}"/>
              </a:ext>
            </a:extLst>
          </p:cNvPr>
          <p:cNvSpPr txBox="1"/>
          <p:nvPr/>
        </p:nvSpPr>
        <p:spPr>
          <a:xfrm>
            <a:off x="611560" y="980728"/>
            <a:ext cx="7920880" cy="5262979"/>
          </a:xfrm>
          <a:prstGeom prst="rect">
            <a:avLst/>
          </a:prstGeom>
          <a:noFill/>
        </p:spPr>
        <p:txBody>
          <a:bodyPr wrap="square" rtlCol="0">
            <a:spAutoFit/>
          </a:bodyPr>
          <a:lstStyle/>
          <a:p>
            <a:pPr algn="just"/>
            <a:r>
              <a:rPr kumimoji="0" lang="pl-PL" sz="16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Interesariusz nr 2.</a:t>
            </a:r>
            <a:r>
              <a:rPr kumimoji="0" lang="pl-P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pl-PL" sz="16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c.d. </a:t>
            </a:r>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Kwestię kart dla niepełnosprawnych reguluje ustawa, w związku</a:t>
            </a:r>
          </a:p>
          <a:p>
            <a:pPr algn="just"/>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z tym niewiele takich kart w tej chwili jest, porównując z czasem przeszłym. Stan oświetlenia Rynku jest bardzo dobry. Chodniki sprzątane oraz naprawiane są niezwłocznie po wystąpieniu problemu. Zieleni w mieście cały czas przybywa. Przy budowaniu nowej drogi powinno się budować deptaki bądź ścieżki rowerowe. Obecnie współczuję rowerzystom, którzy przemieszczają się z ulic Wojska Polskiego, Sienkiewicza do Rynku. Współczuję ze względu na brak ścieżki rowerowej. Samochody na tych ulicach parkują w różny sposób. Droga jest wąska, dlatego jest to także utrudnienie dla kierowców.</a:t>
            </a:r>
          </a:p>
          <a:p>
            <a:pPr algn="just"/>
            <a:r>
              <a:rPr kumimoji="0" lang="pl-PL" sz="16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Interesariusz nr 3.</a:t>
            </a:r>
            <a:r>
              <a:rPr kumimoji="0" lang="pl-P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W moim przekonaniu wszystko zmieni się, gdy obok Biedronki przy ulicy Strumykowej powstanie parking. Parking ma powstać w sierpniu. W piątki, soboty i niedziele ulice Sienkiewicza oraz Poznańska będą zamknięte. Możliwe będą tylko dojazdy do posesji. Wówczas samochody parkowane będą na nowym parkingu, co znacznie wpłynie na bezpieczeństwo rowerzystów w okolicach Rynku. Jak pojawi się parking przy ulicach Targowej, Ogrodowej możliwe, że sytuacja się poprawi. W mieście nie będzie takiego ruchu, a ścieżki rowerowe zostaną bardziej wykorzystane dla społeczeństwa miejscowego. Parking ten powstanie na terenach kolejowych, które należą do miasta. Trwają już prace przy łączniku ulicy Targowej z ulicą Lipową. </a:t>
            </a:r>
          </a:p>
          <a:p>
            <a:pPr algn="just"/>
            <a:r>
              <a:rPr kumimoji="0" lang="pl-PL" sz="16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Interesariusz nr 4.</a:t>
            </a:r>
            <a:r>
              <a:rPr kumimoji="0" lang="pl-P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Przez brak ścieżek rowerowych bardzo dużo mieszkańców jeździ po chodniku. Jest to niebezpieczne dla pieszych. Dzieci również jeżdżą po chodnikach, nie przestrzegając żadnych zasad.</a:t>
            </a:r>
          </a:p>
          <a:p>
            <a:pPr algn="just"/>
            <a:endParaRPr lang="pl-PL" sz="1600" i="1" dirty="0">
              <a:solidFill>
                <a:srgbClr val="006600"/>
              </a:solidFill>
            </a:endParaRPr>
          </a:p>
        </p:txBody>
      </p:sp>
      <p:sp>
        <p:nvSpPr>
          <p:cNvPr id="4" name="pole tekstowe 3">
            <a:extLst>
              <a:ext uri="{FF2B5EF4-FFF2-40B4-BE49-F238E27FC236}">
                <a16:creationId xmlns:a16="http://schemas.microsoft.com/office/drawing/2014/main" id="{6AD3450F-B222-40FB-9E45-195AC8A36C23}"/>
              </a:ext>
            </a:extLst>
          </p:cNvPr>
          <p:cNvSpPr txBox="1"/>
          <p:nvPr/>
        </p:nvSpPr>
        <p:spPr>
          <a:xfrm>
            <a:off x="1844824" y="692696"/>
            <a:ext cx="5454352" cy="400110"/>
          </a:xfrm>
          <a:prstGeom prst="rect">
            <a:avLst/>
          </a:prstGeom>
          <a:noFill/>
        </p:spPr>
        <p:txBody>
          <a:bodyPr wrap="square">
            <a:spAutoFit/>
          </a:bodyPr>
          <a:lstStyle/>
          <a:p>
            <a:r>
              <a:rPr kumimoji="0" lang="pl-PL" sz="2000" b="1" i="0" u="none" strike="noStrike" kern="1200" cap="none" spc="0" normalizeH="0" baseline="0" noProof="0" dirty="0">
                <a:ln>
                  <a:noFill/>
                </a:ln>
                <a:solidFill>
                  <a:srgbClr val="99CC00"/>
                </a:solidFill>
                <a:effectLst/>
                <a:uLnTx/>
                <a:uFillTx/>
                <a:latin typeface="Calibri"/>
                <a:ea typeface="+mn-ea"/>
                <a:cs typeface="+mn-cs"/>
              </a:rPr>
              <a:t>Wybrane swobodne wypowiedzi interesariuszy </a:t>
            </a:r>
            <a:endParaRPr lang="pl-PL" sz="2000" dirty="0">
              <a:solidFill>
                <a:srgbClr val="99CC00"/>
              </a:solidFill>
            </a:endParaRPr>
          </a:p>
        </p:txBody>
      </p:sp>
    </p:spTree>
    <p:extLst>
      <p:ext uri="{BB962C8B-B14F-4D97-AF65-F5344CB8AC3E}">
        <p14:creationId xmlns:p14="http://schemas.microsoft.com/office/powerpoint/2010/main" val="345006928"/>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F7041456-CE0F-4CA5-AF68-8B7E06E49415}"/>
              </a:ext>
            </a:extLst>
          </p:cNvPr>
          <p:cNvSpPr txBox="1"/>
          <p:nvPr/>
        </p:nvSpPr>
        <p:spPr>
          <a:xfrm>
            <a:off x="683568" y="1176067"/>
            <a:ext cx="7560840" cy="4770537"/>
          </a:xfrm>
          <a:prstGeom prst="rect">
            <a:avLst/>
          </a:prstGeom>
          <a:noFill/>
        </p:spPr>
        <p:txBody>
          <a:bodyPr wrap="square">
            <a:spAutoFit/>
          </a:bodyPr>
          <a:lstStyle/>
          <a:p>
            <a:pPr algn="just"/>
            <a:r>
              <a:rPr kumimoji="0" lang="pl-PL" sz="16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Interesariusz nr 4. c.d.</a:t>
            </a:r>
            <a:r>
              <a:rPr kumimoji="0" lang="pl-P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Zaskoczyło mnie pytanie dotyczące wysokości krawężników, ponieważ nie posiadam ograniczeń ruchowych i nigdy nie zastanawiałam się nad tym. Rynek jest pod tym kątem dostosowany w miejscach do tego przeznaczonych. Na płycie rynkowej powinno znajdować się więcej zieleni, drzew, żeby obszar Rynku był bardziej zacieniony. Kilkanaście lat temu drzew dookoła ratusza stało o wiele więcej. Drzew jest dużo, są one młode, dlatego też jeszcze nie widać efektu ich posadzenia. Dla inwalidów i osób 60+ są miejsca tylko z jednej strony rynku. Czy nie można by wydzielić miejsc z obu stron? Znacznie ułatwiłoby to poruszanie osobom niepełnosprawnym. Parkowanie na płycie Rynku powinno być czasowe, gdyż bardzo często dostrzegam tam samochody zaparkowane cały dzień. Miejsca dla osób 60+ blokowane są przez samochody ludzi, którzy jeżdżą do pracy. Na takich miejscach parkowanie powinno być ograniczone czasowo, aby umożliwić osobom niepełnosprawnym dojazd na zakupy. </a:t>
            </a:r>
          </a:p>
          <a:p>
            <a:pPr algn="just"/>
            <a:r>
              <a:rPr kumimoji="0" lang="pl-PL" sz="16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Interesariusz nr 5. </a:t>
            </a:r>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Brak jest ścieżki rowerowej na ulicy Kaliskiej. Z rozmów z radnymi wiem, że jest przewidziana droga rowerowa na ulicy Szkolnej. Droga ta ma dojeżdżać do ul. Kaliskiej. Jest to konieczne, aby dopuścić do jazdy rowerem po mieście. Na niektórych osiedlach i chodnikach przy głównych trasach jest tabliczka informująca, iż rowerzyści mogą poruszać się po chodniku. Uważam, że jest to dobre rozwiązanie, gdyż cyklista wie, że może poruszać się po chodniku, a pieszy wie, że może spodziewać się nadjeżdżającego roweru. </a:t>
            </a:r>
          </a:p>
        </p:txBody>
      </p:sp>
      <p:sp>
        <p:nvSpPr>
          <p:cNvPr id="5" name="pole tekstowe 4">
            <a:extLst>
              <a:ext uri="{FF2B5EF4-FFF2-40B4-BE49-F238E27FC236}">
                <a16:creationId xmlns:a16="http://schemas.microsoft.com/office/drawing/2014/main" id="{49E4ACED-754E-4645-BF0D-2720B51FBA52}"/>
              </a:ext>
            </a:extLst>
          </p:cNvPr>
          <p:cNvSpPr txBox="1"/>
          <p:nvPr/>
        </p:nvSpPr>
        <p:spPr>
          <a:xfrm>
            <a:off x="1979712" y="711341"/>
            <a:ext cx="59766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a:ea typeface="+mn-ea"/>
                <a:cs typeface="+mn-cs"/>
              </a:rPr>
              <a:t>Wybrane swobodne wypowiedzi interesariuszy </a:t>
            </a:r>
            <a:endParaRPr kumimoji="0" lang="pl-PL" sz="2000" b="0" i="0" u="none" strike="noStrike" kern="1200" cap="none" spc="0" normalizeH="0" baseline="0" noProof="0" dirty="0">
              <a:ln>
                <a:noFill/>
              </a:ln>
              <a:solidFill>
                <a:srgbClr val="99CC00"/>
              </a:solidFill>
              <a:effectLst/>
              <a:uLnTx/>
              <a:uFillTx/>
              <a:latin typeface="Calibri"/>
              <a:ea typeface="+mn-ea"/>
              <a:cs typeface="+mn-cs"/>
            </a:endParaRPr>
          </a:p>
        </p:txBody>
      </p:sp>
    </p:spTree>
    <p:extLst>
      <p:ext uri="{BB962C8B-B14F-4D97-AF65-F5344CB8AC3E}">
        <p14:creationId xmlns:p14="http://schemas.microsoft.com/office/powerpoint/2010/main" val="4049682499"/>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BD8FA1FD-A237-458B-B977-346CB8119484}"/>
              </a:ext>
            </a:extLst>
          </p:cNvPr>
          <p:cNvSpPr txBox="1"/>
          <p:nvPr/>
        </p:nvSpPr>
        <p:spPr>
          <a:xfrm>
            <a:off x="539552" y="920621"/>
            <a:ext cx="7920880" cy="5016758"/>
          </a:xfrm>
          <a:prstGeom prst="rect">
            <a:avLst/>
          </a:prstGeom>
          <a:noFill/>
        </p:spPr>
        <p:txBody>
          <a:bodyPr wrap="square">
            <a:spAutoFit/>
          </a:bodyPr>
          <a:lstStyle/>
          <a:p>
            <a:pPr algn="just"/>
            <a:r>
              <a:rPr kumimoji="0" lang="pl-PL" sz="16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Interesariusz nr 5. c.d. </a:t>
            </a:r>
            <a:r>
              <a:rPr kumimoji="0" lang="pl-PL" sz="1600" b="0" i="1"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Taka informacja jest potrzebna, a nie ma ich. Chodnik na ulicy</a:t>
            </a:r>
          </a:p>
          <a:p>
            <a:pPr algn="just"/>
            <a:r>
              <a:rPr kumimoji="0" lang="pl-PL" sz="1600" b="0" i="1"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Kaliskiej jest dość szeroki, w związku z czym nie powinno być problemu z wprowadzeniem takiego rozwiązania. Jeżeli chodnik posiada przynajmniej 1,5 m szerokości, to można poruszać się rowerem. Oczywiście pomimo tego pieszy ma nadal pierwszeństwo. </a:t>
            </a:r>
          </a:p>
          <a:p>
            <a:pPr algn="just"/>
            <a:r>
              <a:rPr lang="pl-PL"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Interesariusz nr 6. </a:t>
            </a:r>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Na ulicy Kaczyńskiego jedna strona ulicy jest dostosowana dla pieszych </a:t>
            </a:r>
            <a:b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br>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i rowerzystów. Po co po lewej stronie jest pasmo dla rowerzystów i dla pieszych?  W tym miejscu przykładowo matki z dziećmi muszą uważać na nadjeżdżające rowery. Najlepiej byłoby zlikwidować ścieżkę rowerową od Sienkiewicza po lewej stronie. Wydaje mi się, iż rozdzielenie jednej strony dla rowerzystów, a drugiej dla pieszych rozwiązałoby sprawę. </a:t>
            </a:r>
          </a:p>
          <a:p>
            <a:pPr algn="just"/>
            <a:r>
              <a:rPr kumimoji="0" lang="pl-PL" sz="1600" b="1"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Interesariusz nr 7. </a:t>
            </a:r>
            <a:r>
              <a:rPr lang="pl-PL" sz="1600"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Mamy obecnie dwa świetne ciągi rowerowo-piesze do Kowalewa. Wzdłuż tej trasy można by ustawić kilka ławek, które umożliwiłyby odpoczynek pieszym poruszającym się tą trasą. Obecnie odpoczynek możliwy jest tylko po oparciu się o barierki. Sytuacja wygląda tak samo przy drodze do Marszewa. Na nowych przystankach autobusowych brakuje daszków, które osłoniłyby pieszych przed deszczem. Niedługo przyjdzie jesień i deszcze występować będą częściej. Przy ulicy Wierzbowej działkowcy postawili ławkę sami z siebie. Na przystanku obok cmentarza również brakuje wiaty oraz ławki. Ludzie napracują się przy grobach, po czym nie mają możliwości odpocząć w oczekiwaniu na autobus. Przed przychodnią na ulicy Wierzbowej, przy szpitalu nie ma żadnej ławki. Była akcja „Ławeczka dla Seniora”, został skierowany stosowny wniosek do właściciela szpitala, jednakże nic z tego nie wyszło. Oczywiście obok każdej ławki powinien znaleźć się kosz na śmieci.</a:t>
            </a:r>
            <a:endParaRPr lang="pl-PL" dirty="0"/>
          </a:p>
        </p:txBody>
      </p:sp>
      <p:sp>
        <p:nvSpPr>
          <p:cNvPr id="5" name="pole tekstowe 4">
            <a:extLst>
              <a:ext uri="{FF2B5EF4-FFF2-40B4-BE49-F238E27FC236}">
                <a16:creationId xmlns:a16="http://schemas.microsoft.com/office/drawing/2014/main" id="{CAD46354-DF35-40CD-BE82-19CD9F03C45C}"/>
              </a:ext>
            </a:extLst>
          </p:cNvPr>
          <p:cNvSpPr txBox="1"/>
          <p:nvPr/>
        </p:nvSpPr>
        <p:spPr>
          <a:xfrm>
            <a:off x="1907704" y="620688"/>
            <a:ext cx="572412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a:ea typeface="+mn-ea"/>
                <a:cs typeface="+mn-cs"/>
              </a:rPr>
              <a:t>Wybrane swobodne wypowiedzi interesariuszy </a:t>
            </a:r>
            <a:endParaRPr kumimoji="0" lang="pl-PL" sz="2000" b="0" i="0" u="none" strike="noStrike" kern="1200" cap="none" spc="0" normalizeH="0" baseline="0" noProof="0" dirty="0">
              <a:ln>
                <a:noFill/>
              </a:ln>
              <a:solidFill>
                <a:srgbClr val="99CC00"/>
              </a:solidFill>
              <a:effectLst/>
              <a:uLnTx/>
              <a:uFillTx/>
              <a:latin typeface="Calibri"/>
              <a:ea typeface="+mn-ea"/>
              <a:cs typeface="+mn-cs"/>
            </a:endParaRPr>
          </a:p>
        </p:txBody>
      </p:sp>
    </p:spTree>
    <p:extLst>
      <p:ext uri="{BB962C8B-B14F-4D97-AF65-F5344CB8AC3E}">
        <p14:creationId xmlns:p14="http://schemas.microsoft.com/office/powerpoint/2010/main" val="1254505021"/>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7B72C7EF-C437-456E-9464-63465644BCB5}"/>
              </a:ext>
            </a:extLst>
          </p:cNvPr>
          <p:cNvSpPr txBox="1"/>
          <p:nvPr/>
        </p:nvSpPr>
        <p:spPr>
          <a:xfrm>
            <a:off x="467544" y="733927"/>
            <a:ext cx="8208912" cy="5170646"/>
          </a:xfrm>
          <a:prstGeom prst="rect">
            <a:avLst/>
          </a:prstGeom>
          <a:noFill/>
        </p:spPr>
        <p:txBody>
          <a:bodyPr wrap="square" anchor="ctr">
            <a:spAutoFit/>
          </a:bodyPr>
          <a:lstStyle/>
          <a:p>
            <a:r>
              <a:rPr lang="pl-PL" sz="2400" b="1" dirty="0">
                <a:solidFill>
                  <a:srgbClr val="99CC00"/>
                </a:solidFill>
              </a:rPr>
              <a:t>3. Techniki i metody badawcze</a:t>
            </a:r>
          </a:p>
          <a:p>
            <a:pPr algn="just"/>
            <a:r>
              <a:rPr lang="pl-PL" dirty="0">
                <a:solidFill>
                  <a:srgbClr val="006600"/>
                </a:solidFill>
              </a:rPr>
              <a:t>Zgodnie z zaleceniami zleceniodawcy, który ustalił techniki i metody badawcze, projekt zrealizowano technikami badań jakościowych partycypacyjnych, o których powiedzieć można, że są jedną z form sprawowania władzy lokalnej przez mieszkańców i stanowią formę redystrybucji władzy na poszczególne jej szczeble oraz spełniają, jak się zdaje, idee społeczeństwa obywatelskiego. </a:t>
            </a:r>
          </a:p>
          <a:p>
            <a:pPr algn="just"/>
            <a:r>
              <a:rPr lang="pl-PL" b="1" dirty="0">
                <a:solidFill>
                  <a:srgbClr val="006600"/>
                </a:solidFill>
              </a:rPr>
              <a:t>Badania zrealizowano następującymi technikami badań jakościowych:</a:t>
            </a:r>
          </a:p>
          <a:p>
            <a:pPr marL="342900" indent="-342900" algn="just">
              <a:buAutoNum type="arabicPeriod"/>
            </a:pPr>
            <a:r>
              <a:rPr lang="pl-PL" dirty="0">
                <a:solidFill>
                  <a:srgbClr val="006600"/>
                </a:solidFill>
              </a:rPr>
              <a:t>Przeprowadzono 10 </a:t>
            </a:r>
            <a:r>
              <a:rPr lang="pl-PL" b="1" dirty="0">
                <a:solidFill>
                  <a:srgbClr val="006600"/>
                </a:solidFill>
              </a:rPr>
              <a:t>indywidualnych wywiadów pogłębionych </a:t>
            </a:r>
            <a:r>
              <a:rPr lang="pl-PL" dirty="0">
                <a:solidFill>
                  <a:srgbClr val="006600"/>
                </a:solidFill>
              </a:rPr>
              <a:t>(IDI), które polegały na bezpośredniej ustrukturyzowanej rozmowie badacza (moderatora) </a:t>
            </a:r>
            <a:br>
              <a:rPr lang="pl-PL" dirty="0">
                <a:solidFill>
                  <a:srgbClr val="006600"/>
                </a:solidFill>
              </a:rPr>
            </a:br>
            <a:r>
              <a:rPr lang="pl-PL" dirty="0">
                <a:solidFill>
                  <a:srgbClr val="006600"/>
                </a:solidFill>
              </a:rPr>
              <a:t>z liderami trzech z identyfikowanych grup interesariuszy w celu doprecyzowania zagadnień badawczych i ustalenia listy interesariuszy projektu do badań fokusowych oraz spaceru diagnostycznego.</a:t>
            </a:r>
          </a:p>
          <a:p>
            <a:pPr algn="just"/>
            <a:r>
              <a:rPr lang="pl-PL" dirty="0">
                <a:solidFill>
                  <a:srgbClr val="006600"/>
                </a:solidFill>
              </a:rPr>
              <a:t>2.   Przeprowadzono 3 </a:t>
            </a:r>
            <a:r>
              <a:rPr lang="pl-PL" b="1" dirty="0">
                <a:solidFill>
                  <a:srgbClr val="006600"/>
                </a:solidFill>
              </a:rPr>
              <a:t>zogniskowane wywiady grupowe</a:t>
            </a:r>
            <a:r>
              <a:rPr lang="pl-PL" dirty="0">
                <a:solidFill>
                  <a:srgbClr val="006600"/>
                </a:solidFill>
              </a:rPr>
              <a:t>: z seniorami,</a:t>
            </a:r>
          </a:p>
          <a:p>
            <a:pPr algn="just"/>
            <a:r>
              <a:rPr lang="pl-PL" dirty="0">
                <a:solidFill>
                  <a:srgbClr val="006600"/>
                </a:solidFill>
              </a:rPr>
              <a:t>      niepełnosprawnymi i ich opiekunami oraz z matkami dzieci do lat 3 (FGI) według</a:t>
            </a:r>
            <a:br>
              <a:rPr lang="pl-PL" dirty="0">
                <a:solidFill>
                  <a:srgbClr val="006600"/>
                </a:solidFill>
              </a:rPr>
            </a:br>
            <a:r>
              <a:rPr lang="pl-PL" dirty="0">
                <a:solidFill>
                  <a:srgbClr val="006600"/>
                </a:solidFill>
              </a:rPr>
              <a:t>      wcześniej przygotowanego scenariusza, które prowadził moderator. </a:t>
            </a:r>
          </a:p>
          <a:p>
            <a:pPr algn="just"/>
            <a:r>
              <a:rPr lang="pl-PL" dirty="0">
                <a:solidFill>
                  <a:srgbClr val="006600"/>
                </a:solidFill>
              </a:rPr>
              <a:t>3.  Przeprowadzono 3 </a:t>
            </a:r>
            <a:r>
              <a:rPr lang="pl-PL" b="1" dirty="0">
                <a:solidFill>
                  <a:srgbClr val="006600"/>
                </a:solidFill>
              </a:rPr>
              <a:t>spacery diagnostyczne </a:t>
            </a:r>
            <a:r>
              <a:rPr lang="pl-PL" dirty="0">
                <a:solidFill>
                  <a:srgbClr val="006600"/>
                </a:solidFill>
              </a:rPr>
              <a:t>z seniorami, niepełnosprawnymi i ich</a:t>
            </a:r>
            <a:br>
              <a:rPr lang="pl-PL" dirty="0">
                <a:solidFill>
                  <a:srgbClr val="006600"/>
                </a:solidFill>
              </a:rPr>
            </a:br>
            <a:r>
              <a:rPr lang="pl-PL" dirty="0">
                <a:solidFill>
                  <a:srgbClr val="006600"/>
                </a:solidFill>
              </a:rPr>
              <a:t>      opiekunami oraz z matkami dzieci do lat 3, podczas których sporządzono</a:t>
            </a:r>
            <a:br>
              <a:rPr lang="pl-PL" dirty="0">
                <a:solidFill>
                  <a:srgbClr val="006600"/>
                </a:solidFill>
              </a:rPr>
            </a:br>
            <a:r>
              <a:rPr lang="pl-PL" dirty="0">
                <a:solidFill>
                  <a:srgbClr val="006600"/>
                </a:solidFill>
              </a:rPr>
              <a:t>      dokumentację zdjęciową oraz odbyto sesje podsumowujące w Zajezdni Kultury.  </a:t>
            </a:r>
          </a:p>
        </p:txBody>
      </p:sp>
    </p:spTree>
    <p:extLst>
      <p:ext uri="{BB962C8B-B14F-4D97-AF65-F5344CB8AC3E}">
        <p14:creationId xmlns:p14="http://schemas.microsoft.com/office/powerpoint/2010/main" val="2649036623"/>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0B4AB68-0964-4D50-A716-DEA4AA395E3B}"/>
              </a:ext>
            </a:extLst>
          </p:cNvPr>
          <p:cNvSpPr txBox="1"/>
          <p:nvPr/>
        </p:nvSpPr>
        <p:spPr>
          <a:xfrm>
            <a:off x="719572" y="1166842"/>
            <a:ext cx="7704856" cy="4770537"/>
          </a:xfrm>
          <a:prstGeom prst="rect">
            <a:avLst/>
          </a:prstGeom>
          <a:noFill/>
        </p:spPr>
        <p:txBody>
          <a:bodyPr wrap="square">
            <a:spAutoFit/>
          </a:bodyPr>
          <a:lstStyle/>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1. Zainstalować daszki i ławeczki, przy nich kosze na śmieci na przystankach autobusów</a:t>
            </a:r>
          </a:p>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np.: ul. Wierzbowa, ul. Podgórna, K. Wielkiego, B. Krzywoustego... itd.</a:t>
            </a:r>
          </a:p>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2. Potrzebne są ławeczki na ul. Warneńczyka przystanek autobusowy w kierunku miasta koło bloku nr 8, osoba o kulach nie może siedzieć i czekać naprzeciwko w wiacie przystanku w drugim kierunku, bo nie zdąży przejść przez jezdnię, gdy nadjedzie autobus.</a:t>
            </a:r>
          </a:p>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3. Ławeczki ul. Sienkiewicza (może ławeczki składane przy drzewach).</a:t>
            </a:r>
          </a:p>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4. Ławki i wiata na przystanku autobusowym przy Cmentarzu Komunalnym ul. Piaskowa.</a:t>
            </a:r>
          </a:p>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5. Po kilka ławek z koszami na śmieci wzdłuż ciągów pieszo-rowerowych do Kowalewa </a:t>
            </a:r>
            <a:b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br>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ul. 70 Pułku Piechoty i ul. Koźmińska, do Marszewa, Prokopowa.</a:t>
            </a:r>
          </a:p>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6. Stojaki do rowerów w okolicach Rynku, obok ścieżek rowerowych w mieście.</a:t>
            </a:r>
          </a:p>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7. W Parku Miejskim strefa dla seniorów oddalona od głównych ciągów spacerowych oddzielona pasem krzewów np.: przy płocie ze Szkołą nr 2 a ul. Ogrodową. </a:t>
            </a:r>
          </a:p>
          <a:p>
            <a:pPr algn="just"/>
            <a:r>
              <a:rPr lang="pl-PL" sz="1600" dirty="0">
                <a:solidFill>
                  <a:srgbClr val="006600"/>
                </a:solidFill>
                <a:latin typeface="Calibri" panose="020F0502020204030204" pitchFamily="34" charset="0"/>
                <a:ea typeface="Calibri" panose="020F0502020204030204" pitchFamily="34" charset="0"/>
                <a:cs typeface="Times New Roman" panose="02020603050405020304" pitchFamily="18" charset="0"/>
              </a:rPr>
              <a:t>       a) W Parku i na Plantach należy wstawić k</a:t>
            </a:r>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ilka ławek z wygodnym oparciem sięgającym poza łopatki osoby dorosłej, tor do buli, stały stół szachowy itp.</a:t>
            </a:r>
          </a:p>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       b) Zrobić podobną strefę seniora na Plantach niedaleko stawu.</a:t>
            </a:r>
          </a:p>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8. Patrole piesze Straży Miejskiej lub Policji np.: w Parku Miejskim, przy „Polo”</a:t>
            </a:r>
          </a:p>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ul. M. Bogusza (miejsce gromadzenia się młodzieży).</a:t>
            </a:r>
          </a:p>
          <a:p>
            <a:pPr algn="just"/>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9. Za dewastacje w parkach, na przystankach - należy włączać sprawców do naprawy </a:t>
            </a:r>
            <a:b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br>
            <a:r>
              <a:rPr lang="pl-PL" sz="16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i porządkowania danego miejsca.</a:t>
            </a:r>
          </a:p>
        </p:txBody>
      </p:sp>
      <p:sp>
        <p:nvSpPr>
          <p:cNvPr id="5" name="pole tekstowe 4">
            <a:extLst>
              <a:ext uri="{FF2B5EF4-FFF2-40B4-BE49-F238E27FC236}">
                <a16:creationId xmlns:a16="http://schemas.microsoft.com/office/drawing/2014/main" id="{B49350AB-7ED7-4EE8-A30B-A4F1011F0C0D}"/>
              </a:ext>
            </a:extLst>
          </p:cNvPr>
          <p:cNvSpPr txBox="1"/>
          <p:nvPr/>
        </p:nvSpPr>
        <p:spPr>
          <a:xfrm>
            <a:off x="2411760" y="724634"/>
            <a:ext cx="4572000"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11. Wnioski i postulaty seniorów</a:t>
            </a:r>
            <a:endParaRPr kumimoji="0" lang="pl-PL" sz="2000" b="0"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346658"/>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21DB5DCD-CF7B-4C59-9C26-70109B222565}"/>
              </a:ext>
            </a:extLst>
          </p:cNvPr>
          <p:cNvSpPr txBox="1"/>
          <p:nvPr/>
        </p:nvSpPr>
        <p:spPr>
          <a:xfrm>
            <a:off x="827584" y="1205273"/>
            <a:ext cx="748883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10. Rozwiązanie problemu zabrudzania nowych chodników przez stare samochody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z wyciekającym olejem podczas parkowania na chodnikach np. ul. Poznańska.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11. Utrudniony dostęp telefoniczny opiekunek środowiskowych osób starszych do poradni lekarzy środowiskowych np. ul. Szpitalna (długi czas oczekiwania na połączenia, gdy opiekunka przebywa u podopiecznego).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panose="020F0502020204030204" pitchFamily="34" charset="0"/>
                <a:ea typeface="Calibri" panose="020F0502020204030204" pitchFamily="34" charset="0"/>
                <a:cs typeface="Times New Roman" panose="02020603050405020304" pitchFamily="18" charset="0"/>
              </a:rPr>
              <a:t>12. Amfiteatr w Parku Leśnym Planty jest zbyt rzadko wykorzystywany.</a:t>
            </a:r>
          </a:p>
        </p:txBody>
      </p:sp>
      <p:sp>
        <p:nvSpPr>
          <p:cNvPr id="5" name="pole tekstowe 4">
            <a:extLst>
              <a:ext uri="{FF2B5EF4-FFF2-40B4-BE49-F238E27FC236}">
                <a16:creationId xmlns:a16="http://schemas.microsoft.com/office/drawing/2014/main" id="{DA344F39-435A-4361-B36A-23E2FE702034}"/>
              </a:ext>
            </a:extLst>
          </p:cNvPr>
          <p:cNvSpPr txBox="1"/>
          <p:nvPr/>
        </p:nvSpPr>
        <p:spPr>
          <a:xfrm>
            <a:off x="2051720" y="836712"/>
            <a:ext cx="4572000"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rPr>
              <a:t>11. Wnioski i postulaty seniorów</a:t>
            </a:r>
            <a:endParaRPr kumimoji="0" lang="pl-PL" sz="2000" b="0" i="0" u="none" strike="noStrike" kern="1200" cap="none" spc="0" normalizeH="0" baseline="0" noProof="0" dirty="0">
              <a:ln>
                <a:noFill/>
              </a:ln>
              <a:solidFill>
                <a:srgbClr val="99CC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2684854"/>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8">
            <a:extLst>
              <a:ext uri="{FF2B5EF4-FFF2-40B4-BE49-F238E27FC236}">
                <a16:creationId xmlns:a16="http://schemas.microsoft.com/office/drawing/2014/main" id="{A920065B-891C-4170-8AFA-C301CB18A218}"/>
              </a:ext>
            </a:extLst>
          </p:cNvPr>
          <p:cNvGraphicFramePr>
            <a:graphicFrameLocks noGrp="1"/>
          </p:cNvGraphicFramePr>
          <p:nvPr>
            <p:extLst>
              <p:ext uri="{D42A27DB-BD31-4B8C-83A1-F6EECF244321}">
                <p14:modId xmlns:p14="http://schemas.microsoft.com/office/powerpoint/2010/main" val="3748240801"/>
              </p:ext>
            </p:extLst>
          </p:nvPr>
        </p:nvGraphicFramePr>
        <p:xfrm>
          <a:off x="683568" y="1268760"/>
          <a:ext cx="7848872" cy="4623869"/>
        </p:xfrm>
        <a:graphic>
          <a:graphicData uri="http://schemas.openxmlformats.org/drawingml/2006/table">
            <a:tbl>
              <a:tblPr firstRow="1" bandRow="1">
                <a:tableStyleId>{5940675A-B579-460E-94D1-54222C63F5DA}</a:tableStyleId>
              </a:tblPr>
              <a:tblGrid>
                <a:gridCol w="386644">
                  <a:extLst>
                    <a:ext uri="{9D8B030D-6E8A-4147-A177-3AD203B41FA5}">
                      <a16:colId xmlns:a16="http://schemas.microsoft.com/office/drawing/2014/main" val="943949780"/>
                    </a:ext>
                  </a:extLst>
                </a:gridCol>
                <a:gridCol w="7462228">
                  <a:extLst>
                    <a:ext uri="{9D8B030D-6E8A-4147-A177-3AD203B41FA5}">
                      <a16:colId xmlns:a16="http://schemas.microsoft.com/office/drawing/2014/main" val="3400431661"/>
                    </a:ext>
                  </a:extLst>
                </a:gridCol>
              </a:tblGrid>
              <a:tr h="387856">
                <a:tc>
                  <a:txBody>
                    <a:bodyPr/>
                    <a:lstStyle/>
                    <a:p>
                      <a:pPr algn="ctr"/>
                      <a:r>
                        <a:rPr lang="pl-PL" sz="1200" b="1" dirty="0">
                          <a:solidFill>
                            <a:srgbClr val="006600"/>
                          </a:solidFill>
                        </a:rPr>
                        <a:t>Lp.</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ctr"/>
                      <a:r>
                        <a:rPr lang="pl-PL" sz="1400" b="1" dirty="0">
                          <a:solidFill>
                            <a:srgbClr val="006600"/>
                          </a:solidFill>
                        </a:rPr>
                        <a:t>Wnioski i rekomendacje – Miasto i Gmina Pleszew  </a:t>
                      </a:r>
                    </a:p>
                  </a:txBody>
                  <a:tcPr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272696029"/>
                  </a:ext>
                </a:extLst>
              </a:tr>
              <a:tr h="421794">
                <a:tc>
                  <a:txBody>
                    <a:bodyPr/>
                    <a:lstStyle/>
                    <a:p>
                      <a:pPr algn="ctr"/>
                      <a:r>
                        <a:rPr lang="pl-PL" sz="1400" b="1" dirty="0">
                          <a:solidFill>
                            <a:srgbClr val="006600"/>
                          </a:solidFill>
                        </a:rPr>
                        <a:t>1</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ul. Rynek:</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 ograniczenia czasowe dla miejsc parkingowych,   </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 ławeczki z oparciami po drugiej stronie fontanny oraz wokół drzew,</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 ławeczka do przewinięcia czy przebrania malucha, </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 od strony ulicy ogrodzić fontannę małym płotkiem,</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 wyznaczyć miejsce dla dzieci do gier na chodniku np. klasy, rozróżnianie kolorów</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879468495"/>
                  </a:ext>
                </a:extLst>
              </a:tr>
              <a:tr h="126454">
                <a:tc>
                  <a:txBody>
                    <a:bodyPr/>
                    <a:lstStyle/>
                    <a:p>
                      <a:pPr algn="ctr"/>
                      <a:r>
                        <a:rPr lang="pl-PL" sz="1400" b="1" dirty="0">
                          <a:solidFill>
                            <a:srgbClr val="006600"/>
                          </a:solidFill>
                        </a:rPr>
                        <a:t>2</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ul. Św. Ducha:</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zwiększyć ilość zieleni na przystanku autobusowym (na wysokości Netto)</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4081715366"/>
                  </a:ext>
                </a:extLst>
              </a:tr>
              <a:tr h="421794">
                <a:tc>
                  <a:txBody>
                    <a:bodyPr/>
                    <a:lstStyle/>
                    <a:p>
                      <a:pPr algn="ctr"/>
                      <a:r>
                        <a:rPr lang="pl-PL" sz="1400" b="1" dirty="0">
                          <a:solidFill>
                            <a:srgbClr val="006600"/>
                          </a:solidFill>
                        </a:rPr>
                        <a:t>3</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kern="120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Podczas kolejnych inwestycji i modernizacji drogowych należy zwrócić szczególną uwagę na wysokość krawężników przy przejściach dla pieszych, które są zdecydowanie za wysokie i zazwyczaj na każdym przejściu ich wysokości są różne.</a:t>
                      </a:r>
                      <a:endParaRPr lang="pl-PL" sz="120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957311231"/>
                  </a:ext>
                </a:extLst>
              </a:tr>
              <a:tr h="421794">
                <a:tc>
                  <a:txBody>
                    <a:bodyPr/>
                    <a:lstStyle/>
                    <a:p>
                      <a:pPr algn="ctr"/>
                      <a:r>
                        <a:rPr lang="pl-PL" sz="1400" b="1" dirty="0">
                          <a:solidFill>
                            <a:srgbClr val="006600"/>
                          </a:solidFill>
                        </a:rPr>
                        <a:t>4</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ul. Kaczyńskiego:</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wyznaczyć tylko jeden chodnik dla ruchu rowerowego</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3766053448"/>
                  </a:ext>
                </a:extLst>
              </a:tr>
              <a:tr h="130194">
                <a:tc>
                  <a:txBody>
                    <a:bodyPr/>
                    <a:lstStyle/>
                    <a:p>
                      <a:pPr algn="ctr"/>
                      <a:r>
                        <a:rPr lang="pl-PL" sz="1400" b="1" dirty="0">
                          <a:solidFill>
                            <a:srgbClr val="006600"/>
                          </a:solidFill>
                        </a:rPr>
                        <a:t>5</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ul. Piaski:</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zmodernizować przejście dla pieszych przez tory,</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wstawić kratki przejezdne na rynny odpływowe w chodnikach.</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718285520"/>
                  </a:ext>
                </a:extLst>
              </a:tr>
              <a:tr h="0">
                <a:tc>
                  <a:txBody>
                    <a:bodyPr/>
                    <a:lstStyle/>
                    <a:p>
                      <a:pPr algn="ctr"/>
                      <a:r>
                        <a:rPr lang="pl-PL" sz="1400" b="1" dirty="0">
                          <a:solidFill>
                            <a:srgbClr val="006600"/>
                          </a:solidFill>
                        </a:rPr>
                        <a:t>6</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4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ul. Targowa:</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zmodernizować przejście dla pieszych przez tory,</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3668928903"/>
                  </a:ext>
                </a:extLst>
              </a:tr>
              <a:tr h="493257">
                <a:tc>
                  <a:txBody>
                    <a:bodyPr/>
                    <a:lstStyle/>
                    <a:p>
                      <a:pPr algn="ctr"/>
                      <a:r>
                        <a:rPr lang="pl-PL" sz="1400" b="1" dirty="0">
                          <a:solidFill>
                            <a:srgbClr val="006600"/>
                          </a:solidFill>
                        </a:rPr>
                        <a:t>7</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ul. Ogrodowa:</a:t>
                      </a: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zlikwidować wysoki próg na chodniku przy Biedronce.</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453487190"/>
                  </a:ext>
                </a:extLst>
              </a:tr>
            </a:tbl>
          </a:graphicData>
        </a:graphic>
      </p:graphicFrame>
      <p:sp>
        <p:nvSpPr>
          <p:cNvPr id="10" name="pole tekstowe 9">
            <a:extLst>
              <a:ext uri="{FF2B5EF4-FFF2-40B4-BE49-F238E27FC236}">
                <a16:creationId xmlns:a16="http://schemas.microsoft.com/office/drawing/2014/main" id="{B2A6C7AA-F0F1-4AD9-8EDC-BED0EBFC6741}"/>
              </a:ext>
            </a:extLst>
          </p:cNvPr>
          <p:cNvSpPr txBox="1"/>
          <p:nvPr/>
        </p:nvSpPr>
        <p:spPr>
          <a:xfrm>
            <a:off x="1979712" y="764704"/>
            <a:ext cx="4572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a:ea typeface="+mn-ea"/>
                <a:cs typeface="+mn-cs"/>
              </a:rPr>
              <a:t>12. Kluczowe wnioski i rekomendacje </a:t>
            </a:r>
          </a:p>
        </p:txBody>
      </p:sp>
    </p:spTree>
    <p:extLst>
      <p:ext uri="{BB962C8B-B14F-4D97-AF65-F5344CB8AC3E}">
        <p14:creationId xmlns:p14="http://schemas.microsoft.com/office/powerpoint/2010/main" val="3811389771"/>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8">
            <a:extLst>
              <a:ext uri="{FF2B5EF4-FFF2-40B4-BE49-F238E27FC236}">
                <a16:creationId xmlns:a16="http://schemas.microsoft.com/office/drawing/2014/main" id="{A920065B-891C-4170-8AFA-C301CB18A218}"/>
              </a:ext>
            </a:extLst>
          </p:cNvPr>
          <p:cNvGraphicFramePr>
            <a:graphicFrameLocks noGrp="1"/>
          </p:cNvGraphicFramePr>
          <p:nvPr>
            <p:extLst>
              <p:ext uri="{D42A27DB-BD31-4B8C-83A1-F6EECF244321}">
                <p14:modId xmlns:p14="http://schemas.microsoft.com/office/powerpoint/2010/main" val="2705143713"/>
              </p:ext>
            </p:extLst>
          </p:nvPr>
        </p:nvGraphicFramePr>
        <p:xfrm>
          <a:off x="629562" y="1268760"/>
          <a:ext cx="7884876" cy="4575279"/>
        </p:xfrm>
        <a:graphic>
          <a:graphicData uri="http://schemas.openxmlformats.org/drawingml/2006/table">
            <a:tbl>
              <a:tblPr firstRow="1" bandRow="1">
                <a:tableStyleId>{5940675A-B579-460E-94D1-54222C63F5DA}</a:tableStyleId>
              </a:tblPr>
              <a:tblGrid>
                <a:gridCol w="388418">
                  <a:extLst>
                    <a:ext uri="{9D8B030D-6E8A-4147-A177-3AD203B41FA5}">
                      <a16:colId xmlns:a16="http://schemas.microsoft.com/office/drawing/2014/main" val="943949780"/>
                    </a:ext>
                  </a:extLst>
                </a:gridCol>
                <a:gridCol w="7496458">
                  <a:extLst>
                    <a:ext uri="{9D8B030D-6E8A-4147-A177-3AD203B41FA5}">
                      <a16:colId xmlns:a16="http://schemas.microsoft.com/office/drawing/2014/main" val="3400431661"/>
                    </a:ext>
                  </a:extLst>
                </a:gridCol>
              </a:tblGrid>
              <a:tr h="446382">
                <a:tc>
                  <a:txBody>
                    <a:bodyPr/>
                    <a:lstStyle/>
                    <a:p>
                      <a:pPr algn="ctr"/>
                      <a:r>
                        <a:rPr lang="pl-PL" sz="1200" b="1" dirty="0">
                          <a:solidFill>
                            <a:srgbClr val="006600"/>
                          </a:solidFill>
                        </a:rPr>
                        <a:t>Lp.</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6600"/>
                          </a:solidFill>
                          <a:effectLst/>
                          <a:uLnTx/>
                          <a:uFillTx/>
                          <a:latin typeface="+mn-lt"/>
                          <a:ea typeface="+mn-ea"/>
                          <a:cs typeface="+mn-cs"/>
                        </a:rPr>
                        <a:t>Wnioski i rekomendacje – Miasto i Gmina Pleszew </a:t>
                      </a:r>
                      <a:endParaRPr lang="pl-PL" sz="1200" b="1" dirty="0">
                        <a:solidFill>
                          <a:srgbClr val="006600"/>
                        </a:solidFill>
                      </a:endParaRPr>
                    </a:p>
                  </a:txBody>
                  <a:tcPr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272696029"/>
                  </a:ext>
                </a:extLst>
              </a:tr>
              <a:tr h="1935692">
                <a:tc>
                  <a:txBody>
                    <a:bodyPr/>
                    <a:lstStyle/>
                    <a:p>
                      <a:pPr algn="ctr"/>
                      <a:r>
                        <a:rPr lang="pl-PL" sz="1400" b="1" dirty="0">
                          <a:solidFill>
                            <a:srgbClr val="006600"/>
                          </a:solidFill>
                        </a:rPr>
                        <a:t>8</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Park Miejski: </a:t>
                      </a:r>
                    </a:p>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utwardzić wejście na plac zabaw przy szkole nr 2,</a:t>
                      </a:r>
                    </a:p>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poprawić bezpieczeństwo na mostku w zestawie zabawowym poprzez rozwieszenie siatki bądź zamontowanie barierki,</a:t>
                      </a:r>
                    </a:p>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wyposażyć plac zabaw w huśtawki dla małych dzieci,</a:t>
                      </a:r>
                    </a:p>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zamontować monitoring w celu poprawy bezpieczeństwa i utrzymania czystości,</a:t>
                      </a:r>
                    </a:p>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postawić altankę do przewinięcia, przebrania czy nakarmienia malucha,</a:t>
                      </a:r>
                    </a:p>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wprowadzić w ścieżki gry chodnikowe, </a:t>
                      </a: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zrobić strefę dla seniora, z oświetloną altanką, podłogą wyłożoną gładką nawierzchnią, wyposażoną w wygodne ławki z oparciem. </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879468495"/>
                  </a:ext>
                </a:extLst>
              </a:tr>
              <a:tr h="2128324">
                <a:tc>
                  <a:txBody>
                    <a:bodyPr/>
                    <a:lstStyle/>
                    <a:p>
                      <a:pPr algn="ctr"/>
                      <a:r>
                        <a:rPr lang="pl-PL" sz="1400" b="1" dirty="0">
                          <a:solidFill>
                            <a:srgbClr val="006600"/>
                          </a:solidFill>
                        </a:rPr>
                        <a:t>9</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Park Leśny Planty:</a:t>
                      </a:r>
                    </a:p>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zrobić strefę dla seniora, z oświetloną altanką, podłogą wyłożoną gładką nawierzchnią, wyposażoną w wygodne ławki z oparciem, kosze na śmieci, stół do gry w szachy i warcaby, plac do gry w bule, </a:t>
                      </a: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wyznaczyć granicę strefy seniora nowymi nasadzeniami drzew, krzewów i kwiatów,</a:t>
                      </a: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przywrócić dawną alejkę, która otaczała Leśny Park Planty, </a:t>
                      </a: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wyremontować tzw. ścieżkę zdrowia,</a:t>
                      </a: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postawić wygodne ławeczki z oparciami i kosze na śmieci oraz ławeczki wokół drzew,</a:t>
                      </a: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rozważyć </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przygotowanie kompleksowej rewitalizacji Parku Leśnego Planty,</a:t>
                      </a: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zrobić punkty zabaw dla dzieci np. zestaw zjeżdżalni, gry chodnikowe, karuzele drewniane, piaskownice itp. w kilku miejscach przy ścieżkach spacerowych Parku Leśnego Planty,</a:t>
                      </a: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postawić altankę do przewinięcia, przebrania czy nakarmienia malucha,</a:t>
                      </a:r>
                    </a:p>
                  </a:txBody>
                  <a:tcPr marL="71755" marR="71755" marT="9525" marB="0">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4081715366"/>
                  </a:ext>
                </a:extLst>
              </a:tr>
            </a:tbl>
          </a:graphicData>
        </a:graphic>
      </p:graphicFrame>
      <p:sp>
        <p:nvSpPr>
          <p:cNvPr id="10" name="pole tekstowe 9">
            <a:extLst>
              <a:ext uri="{FF2B5EF4-FFF2-40B4-BE49-F238E27FC236}">
                <a16:creationId xmlns:a16="http://schemas.microsoft.com/office/drawing/2014/main" id="{B2A6C7AA-F0F1-4AD9-8EDC-BED0EBFC6741}"/>
              </a:ext>
            </a:extLst>
          </p:cNvPr>
          <p:cNvSpPr txBox="1"/>
          <p:nvPr/>
        </p:nvSpPr>
        <p:spPr>
          <a:xfrm>
            <a:off x="1979712" y="764704"/>
            <a:ext cx="4572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a:ea typeface="+mn-ea"/>
                <a:cs typeface="+mn-cs"/>
              </a:rPr>
              <a:t>12. Kluczowe wnioski i rekomendacje </a:t>
            </a:r>
          </a:p>
        </p:txBody>
      </p:sp>
    </p:spTree>
    <p:extLst>
      <p:ext uri="{BB962C8B-B14F-4D97-AF65-F5344CB8AC3E}">
        <p14:creationId xmlns:p14="http://schemas.microsoft.com/office/powerpoint/2010/main" val="672464655"/>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8">
            <a:extLst>
              <a:ext uri="{FF2B5EF4-FFF2-40B4-BE49-F238E27FC236}">
                <a16:creationId xmlns:a16="http://schemas.microsoft.com/office/drawing/2014/main" id="{A920065B-891C-4170-8AFA-C301CB18A218}"/>
              </a:ext>
            </a:extLst>
          </p:cNvPr>
          <p:cNvGraphicFramePr>
            <a:graphicFrameLocks noGrp="1"/>
          </p:cNvGraphicFramePr>
          <p:nvPr>
            <p:extLst>
              <p:ext uri="{D42A27DB-BD31-4B8C-83A1-F6EECF244321}">
                <p14:modId xmlns:p14="http://schemas.microsoft.com/office/powerpoint/2010/main" val="857406506"/>
              </p:ext>
            </p:extLst>
          </p:nvPr>
        </p:nvGraphicFramePr>
        <p:xfrm>
          <a:off x="602559" y="1196752"/>
          <a:ext cx="7938882" cy="4574478"/>
        </p:xfrm>
        <a:graphic>
          <a:graphicData uri="http://schemas.openxmlformats.org/drawingml/2006/table">
            <a:tbl>
              <a:tblPr firstRow="1" bandRow="1">
                <a:tableStyleId>{5940675A-B579-460E-94D1-54222C63F5DA}</a:tableStyleId>
              </a:tblPr>
              <a:tblGrid>
                <a:gridCol w="391078">
                  <a:extLst>
                    <a:ext uri="{9D8B030D-6E8A-4147-A177-3AD203B41FA5}">
                      <a16:colId xmlns:a16="http://schemas.microsoft.com/office/drawing/2014/main" val="943949780"/>
                    </a:ext>
                  </a:extLst>
                </a:gridCol>
                <a:gridCol w="7547804">
                  <a:extLst>
                    <a:ext uri="{9D8B030D-6E8A-4147-A177-3AD203B41FA5}">
                      <a16:colId xmlns:a16="http://schemas.microsoft.com/office/drawing/2014/main" val="3400431661"/>
                    </a:ext>
                  </a:extLst>
                </a:gridCol>
              </a:tblGrid>
              <a:tr h="185096">
                <a:tc>
                  <a:txBody>
                    <a:bodyPr/>
                    <a:lstStyle/>
                    <a:p>
                      <a:pPr algn="ctr"/>
                      <a:r>
                        <a:rPr lang="pl-PL" sz="1200" b="1" dirty="0">
                          <a:solidFill>
                            <a:srgbClr val="006600"/>
                          </a:solidFill>
                        </a:rPr>
                        <a:t>Lp.</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6600"/>
                          </a:solidFill>
                          <a:effectLst/>
                          <a:uLnTx/>
                          <a:uFillTx/>
                          <a:latin typeface="+mn-lt"/>
                          <a:ea typeface="+mn-ea"/>
                          <a:cs typeface="+mn-cs"/>
                        </a:rPr>
                        <a:t>Wnioski i rekomendacje – Miasto i Gmina Pleszew  </a:t>
                      </a:r>
                    </a:p>
                  </a:txBody>
                  <a:tcPr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272696029"/>
                  </a:ext>
                </a:extLst>
              </a:tr>
              <a:tr h="954383">
                <a:tc>
                  <a:txBody>
                    <a:bodyPr/>
                    <a:lstStyle/>
                    <a:p>
                      <a:pPr algn="ctr"/>
                      <a:r>
                        <a:rPr lang="pl-PL" sz="1400" b="1" dirty="0">
                          <a:solidFill>
                            <a:srgbClr val="006600"/>
                          </a:solidFill>
                        </a:rPr>
                        <a:t>9</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marL="0" marR="0" lvl="0" indent="0" algn="just" defTabSz="914400" rtl="0" eaLnBrk="1" fontAlgn="ctr" latinLnBrk="0" hangingPunct="1">
                        <a:lnSpc>
                          <a:spcPct val="107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006600"/>
                          </a:solidFill>
                          <a:effectLst/>
                          <a:uLnTx/>
                          <a:uFillTx/>
                          <a:latin typeface="Calibri" panose="020F0502020204030204" pitchFamily="34" charset="0"/>
                          <a:ea typeface="Times New Roman" panose="02020603050405020304" pitchFamily="18" charset="0"/>
                          <a:cs typeface="Times New Roman" panose="02020603050405020304" pitchFamily="18" charset="0"/>
                        </a:rPr>
                        <a:t>– ustawić w punktach zabaw dla dzieci edukacyjne kosze do segregacji śmieci np. w postaci kolorowych ołówków</a:t>
                      </a:r>
                    </a:p>
                    <a:p>
                      <a:pPr marL="0" marR="0" lvl="0" indent="0" algn="just" defTabSz="914400" rtl="0" eaLnBrk="1" fontAlgn="ctr" latinLnBrk="0" hangingPunct="1">
                        <a:lnSpc>
                          <a:spcPct val="107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006600"/>
                          </a:solidFill>
                          <a:effectLst/>
                          <a:uLnTx/>
                          <a:uFillTx/>
                          <a:latin typeface="Calibri" panose="020F0502020204030204" pitchFamily="34" charset="0"/>
                          <a:ea typeface="Times New Roman" panose="02020603050405020304" pitchFamily="18" charset="0"/>
                          <a:cs typeface="Times New Roman" panose="02020603050405020304" pitchFamily="18" charset="0"/>
                        </a:rPr>
                        <a:t>– postawić „Chatkę Baby Jagi”, wokół której mogą się odbywać gry terenowe „Tropem Baby Jagi” z ukrytymi punktami kontrolnymi,</a:t>
                      </a:r>
                    </a:p>
                    <a:p>
                      <a:pPr marL="0" marR="0" lvl="0" indent="0" algn="just" defTabSz="914400" rtl="0" eaLnBrk="1" fontAlgn="ctr" latinLnBrk="0" hangingPunct="1">
                        <a:lnSpc>
                          <a:spcPct val="107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006600"/>
                          </a:solidFill>
                          <a:effectLst/>
                          <a:uLnTx/>
                          <a:uFillTx/>
                          <a:latin typeface="Calibri" panose="020F0502020204030204" pitchFamily="34" charset="0"/>
                          <a:ea typeface="Times New Roman" panose="02020603050405020304" pitchFamily="18" charset="0"/>
                          <a:cs typeface="Times New Roman" panose="02020603050405020304" pitchFamily="18" charset="0"/>
                        </a:rPr>
                        <a:t>– naprawić drewniane mostki oraz na wysepce za mostkiem zrobić mały drewniany płotek,</a:t>
                      </a:r>
                    </a:p>
                    <a:p>
                      <a:pPr marL="0" marR="0" lvl="0" indent="0" algn="just" defTabSz="914400" rtl="0" eaLnBrk="1" fontAlgn="ctr" latinLnBrk="0" hangingPunct="1">
                        <a:lnSpc>
                          <a:spcPct val="107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006600"/>
                          </a:solidFill>
                          <a:effectLst/>
                          <a:uLnTx/>
                          <a:uFillTx/>
                          <a:latin typeface="Calibri" panose="020F0502020204030204" pitchFamily="34" charset="0"/>
                          <a:ea typeface="Times New Roman" panose="02020603050405020304" pitchFamily="18" charset="0"/>
                          <a:cs typeface="Times New Roman" panose="02020603050405020304" pitchFamily="18" charset="0"/>
                        </a:rPr>
                        <a:t>– w istniejącej altance przy stawach wymienić nawierzchnię i wstawić stół i ławeczki.</a:t>
                      </a:r>
                      <a:endParaRPr lang="pl-PL" sz="1600" b="0" i="0" u="none" strike="noStrike" dirty="0">
                        <a:solidFill>
                          <a:srgbClr val="006600"/>
                        </a:solidFill>
                        <a:effectLst/>
                        <a:latin typeface="Calibri" panose="020F0502020204030204" pitchFamily="34" charset="0"/>
                      </a:endParaRPr>
                    </a:p>
                  </a:txBody>
                  <a:tcPr marL="72000" marR="72000"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879468495"/>
                  </a:ext>
                </a:extLst>
              </a:tr>
              <a:tr h="507340">
                <a:tc>
                  <a:txBody>
                    <a:bodyPr/>
                    <a:lstStyle/>
                    <a:p>
                      <a:pPr algn="ctr"/>
                      <a:r>
                        <a:rPr lang="pl-PL" sz="1400" b="1" dirty="0">
                          <a:solidFill>
                            <a:srgbClr val="006600"/>
                          </a:solidFill>
                        </a:rPr>
                        <a:t>10</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marL="0" marR="0" lvl="0" indent="0" algn="just" defTabSz="914400" rtl="0" eaLnBrk="1" fontAlgn="ctr" latinLnBrk="0" hangingPunct="1">
                        <a:lnSpc>
                          <a:spcPct val="107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6600"/>
                          </a:solidFill>
                          <a:effectLst/>
                          <a:uLnTx/>
                          <a:uFillTx/>
                          <a:latin typeface="Calibri" panose="020F0502020204030204" pitchFamily="34" charset="0"/>
                          <a:ea typeface="Times New Roman" panose="02020603050405020304" pitchFamily="18" charset="0"/>
                          <a:cs typeface="Times New Roman" panose="02020603050405020304" pitchFamily="18" charset="0"/>
                        </a:rPr>
                        <a:t>ul. Sportowa:</a:t>
                      </a:r>
                    </a:p>
                    <a:p>
                      <a:pPr marL="0" marR="0" lvl="0" indent="0" algn="just" defTabSz="914400" rtl="0" eaLnBrk="1" fontAlgn="ctr" latinLnBrk="0" hangingPunct="1">
                        <a:lnSpc>
                          <a:spcPct val="107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006600"/>
                          </a:solidFill>
                          <a:effectLst/>
                          <a:uLnTx/>
                          <a:uFillTx/>
                          <a:latin typeface="Calibri" panose="020F0502020204030204" pitchFamily="34" charset="0"/>
                          <a:ea typeface="Times New Roman" panose="02020603050405020304" pitchFamily="18" charset="0"/>
                          <a:cs typeface="Times New Roman" panose="02020603050405020304" pitchFamily="18" charset="0"/>
                        </a:rPr>
                        <a:t>– w celu poprawienia bezpieczeństwa należy zrobić przejście dla pieszych przy placu zabaw od parkingu na drugą stronę ulicy.</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4081715366"/>
                  </a:ext>
                </a:extLst>
              </a:tr>
              <a:tr h="314199">
                <a:tc>
                  <a:txBody>
                    <a:bodyPr/>
                    <a:lstStyle/>
                    <a:p>
                      <a:pPr algn="ctr"/>
                      <a:r>
                        <a:rPr lang="pl-PL" sz="1400" b="1" dirty="0">
                          <a:solidFill>
                            <a:srgbClr val="006600"/>
                          </a:solidFill>
                        </a:rPr>
                        <a:t>11</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r>
                        <a:rPr lang="pl-PL" sz="1400" b="1" kern="1200" dirty="0">
                          <a:solidFill>
                            <a:srgbClr val="006600"/>
                          </a:solidFill>
                          <a:effectLst/>
                          <a:latin typeface="+mn-lt"/>
                          <a:ea typeface="Times New Roman" panose="02020603050405020304" pitchFamily="18" charset="0"/>
                        </a:rPr>
                        <a:t>ul. Zielona:</a:t>
                      </a:r>
                      <a:endParaRPr lang="pl-PL" sz="1400" b="1" dirty="0">
                        <a:solidFill>
                          <a:srgbClr val="006600"/>
                        </a:solidFill>
                        <a:effectLst/>
                        <a:latin typeface="+mn-lt"/>
                        <a:ea typeface="Times New Roman" panose="02020603050405020304" pitchFamily="18" charset="0"/>
                      </a:endParaRPr>
                    </a:p>
                    <a:p>
                      <a:r>
                        <a:rPr lang="pl-PL" sz="1200" kern="1200" dirty="0">
                          <a:solidFill>
                            <a:srgbClr val="006600"/>
                          </a:solidFill>
                          <a:effectLst/>
                          <a:latin typeface="+mn-lt"/>
                          <a:ea typeface="Calibri" panose="020F0502020204030204" pitchFamily="34" charset="0"/>
                        </a:rPr>
                        <a:t>-  na chodnikach stoją samochody, proponuje się zrobić parking na niezagospodarowanym trawniku przy Szkole Specjalnej.</a:t>
                      </a:r>
                      <a:endParaRPr lang="pl-PL" sz="1200" dirty="0">
                        <a:solidFill>
                          <a:srgbClr val="006600"/>
                        </a:solidFill>
                        <a:effectLst/>
                        <a:latin typeface="+mn-lt"/>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957311231"/>
                  </a:ext>
                </a:extLst>
              </a:tr>
              <a:tr h="513609">
                <a:tc>
                  <a:txBody>
                    <a:bodyPr/>
                    <a:lstStyle/>
                    <a:p>
                      <a:pPr algn="ctr"/>
                      <a:r>
                        <a:rPr lang="pl-PL" sz="1400" b="1" dirty="0">
                          <a:solidFill>
                            <a:srgbClr val="006600"/>
                          </a:solidFill>
                        </a:rPr>
                        <a:t>12</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400" b="1" kern="1200" dirty="0">
                          <a:solidFill>
                            <a:srgbClr val="006600"/>
                          </a:solidFill>
                          <a:effectLst/>
                          <a:latin typeface="+mn-lt"/>
                          <a:ea typeface="Times New Roman" panose="02020603050405020304" pitchFamily="18" charset="0"/>
                          <a:cs typeface="Times New Roman" panose="02020603050405020304" pitchFamily="18" charset="0"/>
                        </a:rPr>
                        <a:t>Zajezdnia Kultury:</a:t>
                      </a:r>
                      <a:endParaRPr lang="pl-PL" sz="1400" b="1" dirty="0">
                        <a:solidFill>
                          <a:srgbClr val="006600"/>
                        </a:solidFill>
                        <a:effectLst/>
                        <a:latin typeface="+mn-lt"/>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mn-lt"/>
                          <a:ea typeface="Times New Roman" panose="02020603050405020304" pitchFamily="18" charset="0"/>
                          <a:cs typeface="Times New Roman" panose="02020603050405020304" pitchFamily="18" charset="0"/>
                        </a:rPr>
                        <a:t>- zrobić zjazd z chodnika dla osób z niepełnosprawnościami od strony parkingu z wyznaczonymi miejscami dla niepełnosprawnych. </a:t>
                      </a:r>
                      <a:endParaRPr lang="pl-PL" sz="1200" dirty="0">
                        <a:solidFill>
                          <a:srgbClr val="006600"/>
                        </a:solidFill>
                        <a:effectLst/>
                        <a:latin typeface="+mn-lt"/>
                        <a:ea typeface="Times New Roman" panose="02020603050405020304" pitchFamily="18" charset="0"/>
                        <a:cs typeface="Times New Roman" panose="02020603050405020304" pitchFamily="18" charset="0"/>
                      </a:endParaRPr>
                    </a:p>
                  </a:txBody>
                  <a:tcPr marL="71755" marR="71755" marT="9525" marB="0">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3766053448"/>
                  </a:ext>
                </a:extLst>
              </a:tr>
              <a:tr h="279943">
                <a:tc>
                  <a:txBody>
                    <a:bodyPr/>
                    <a:lstStyle/>
                    <a:p>
                      <a:pPr algn="ctr"/>
                      <a:r>
                        <a:rPr lang="pl-PL" sz="1400" b="1" dirty="0">
                          <a:solidFill>
                            <a:srgbClr val="006600"/>
                          </a:solidFill>
                        </a:rPr>
                        <a:t>13</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tc>
                  <a:txBody>
                    <a:bodyPr/>
                    <a:lstStyle/>
                    <a:p>
                      <a:pPr algn="just" fontAlgn="ctr">
                        <a:lnSpc>
                          <a:spcPct val="107000"/>
                        </a:lnSpc>
                      </a:pPr>
                      <a:r>
                        <a:rPr lang="pl-PL" sz="1400" b="1" dirty="0">
                          <a:solidFill>
                            <a:srgbClr val="006600"/>
                          </a:solidFill>
                          <a:effectLst/>
                          <a:latin typeface="+mn-lt"/>
                          <a:ea typeface="Times New Roman" panose="02020603050405020304" pitchFamily="18" charset="0"/>
                          <a:cs typeface="Times New Roman" panose="02020603050405020304" pitchFamily="18" charset="0"/>
                        </a:rPr>
                        <a:t>Centrum Wspierania Inicjatyw Obywatelskich:</a:t>
                      </a:r>
                    </a:p>
                    <a:p>
                      <a:pPr algn="just" fontAlgn="ctr">
                        <a:lnSpc>
                          <a:spcPct val="107000"/>
                        </a:lnSpc>
                      </a:pPr>
                      <a:r>
                        <a:rPr lang="pl-PL" sz="1200" dirty="0">
                          <a:solidFill>
                            <a:srgbClr val="006600"/>
                          </a:solidFill>
                          <a:effectLst/>
                          <a:latin typeface="+mn-lt"/>
                          <a:ea typeface="Times New Roman" panose="02020603050405020304" pitchFamily="18" charset="0"/>
                          <a:cs typeface="Times New Roman" panose="02020603050405020304" pitchFamily="18" charset="0"/>
                        </a:rPr>
                        <a:t>W opinii interesariuszy budynek Centrum Wspierania Inicjatyw Obywatelskich nie jest przystosowany do potrzeb osób z niepełnosprawnościami ruchowymi, dlatego uczestnicy projektu rekomendują modernizację budynku lub rozważenie wskazania innej lokalizacji dla CWIO.</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extLst>
                  <a:ext uri="{0D108BD9-81ED-4DB2-BD59-A6C34878D82A}">
                    <a16:rowId xmlns:a16="http://schemas.microsoft.com/office/drawing/2014/main" val="1718285520"/>
                  </a:ext>
                </a:extLst>
              </a:tr>
              <a:tr h="0">
                <a:tc>
                  <a:txBody>
                    <a:bodyPr/>
                    <a:lstStyle/>
                    <a:p>
                      <a:pPr algn="ctr"/>
                      <a:r>
                        <a:rPr lang="pl-PL" sz="1400" b="1" dirty="0">
                          <a:solidFill>
                            <a:srgbClr val="006600"/>
                          </a:solidFill>
                        </a:rPr>
                        <a:t>14</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mn-lt"/>
                          <a:ea typeface="Times New Roman" panose="02020603050405020304" pitchFamily="18" charset="0"/>
                          <a:cs typeface="Times New Roman" panose="02020603050405020304" pitchFamily="18" charset="0"/>
                        </a:rPr>
                        <a:t>Muzeum Regionalne i kino nie są przystosowane do potrzeb seniorów, osób z niepełnosprawnościami ruchowymi.</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extLst>
                  <a:ext uri="{0D108BD9-81ED-4DB2-BD59-A6C34878D82A}">
                    <a16:rowId xmlns:a16="http://schemas.microsoft.com/office/drawing/2014/main" val="3992859688"/>
                  </a:ext>
                </a:extLst>
              </a:tr>
              <a:tr h="230915">
                <a:tc>
                  <a:txBody>
                    <a:bodyPr/>
                    <a:lstStyle/>
                    <a:p>
                      <a:pPr algn="ctr"/>
                      <a:r>
                        <a:rPr lang="pl-PL" sz="1400" b="1" dirty="0">
                          <a:solidFill>
                            <a:srgbClr val="006600"/>
                          </a:solidFill>
                        </a:rPr>
                        <a:t>15</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mn-lt"/>
                          <a:ea typeface="Times New Roman" panose="02020603050405020304" pitchFamily="18" charset="0"/>
                          <a:cs typeface="Times New Roman" panose="02020603050405020304" pitchFamily="18" charset="0"/>
                        </a:rPr>
                        <a:t>Oznaczanie taśmami odblaskowymi schodów do budynków publicznych.</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2752473975"/>
                  </a:ext>
                </a:extLst>
              </a:tr>
            </a:tbl>
          </a:graphicData>
        </a:graphic>
      </p:graphicFrame>
      <p:sp>
        <p:nvSpPr>
          <p:cNvPr id="10" name="pole tekstowe 9">
            <a:extLst>
              <a:ext uri="{FF2B5EF4-FFF2-40B4-BE49-F238E27FC236}">
                <a16:creationId xmlns:a16="http://schemas.microsoft.com/office/drawing/2014/main" id="{B2A6C7AA-F0F1-4AD9-8EDC-BED0EBFC6741}"/>
              </a:ext>
            </a:extLst>
          </p:cNvPr>
          <p:cNvSpPr txBox="1"/>
          <p:nvPr/>
        </p:nvSpPr>
        <p:spPr>
          <a:xfrm>
            <a:off x="1979712" y="764704"/>
            <a:ext cx="4572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a:ea typeface="+mn-ea"/>
                <a:cs typeface="+mn-cs"/>
              </a:rPr>
              <a:t>12. Kluczowe wnioski i rekomendacje </a:t>
            </a:r>
          </a:p>
        </p:txBody>
      </p:sp>
    </p:spTree>
    <p:extLst>
      <p:ext uri="{BB962C8B-B14F-4D97-AF65-F5344CB8AC3E}">
        <p14:creationId xmlns:p14="http://schemas.microsoft.com/office/powerpoint/2010/main" val="4040831531"/>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8">
            <a:extLst>
              <a:ext uri="{FF2B5EF4-FFF2-40B4-BE49-F238E27FC236}">
                <a16:creationId xmlns:a16="http://schemas.microsoft.com/office/drawing/2014/main" id="{A920065B-891C-4170-8AFA-C301CB18A218}"/>
              </a:ext>
            </a:extLst>
          </p:cNvPr>
          <p:cNvGraphicFramePr>
            <a:graphicFrameLocks noGrp="1"/>
          </p:cNvGraphicFramePr>
          <p:nvPr>
            <p:extLst>
              <p:ext uri="{D42A27DB-BD31-4B8C-83A1-F6EECF244321}">
                <p14:modId xmlns:p14="http://schemas.microsoft.com/office/powerpoint/2010/main" val="1482323995"/>
              </p:ext>
            </p:extLst>
          </p:nvPr>
        </p:nvGraphicFramePr>
        <p:xfrm>
          <a:off x="535051" y="1268760"/>
          <a:ext cx="8073897" cy="4579884"/>
        </p:xfrm>
        <a:graphic>
          <a:graphicData uri="http://schemas.openxmlformats.org/drawingml/2006/table">
            <a:tbl>
              <a:tblPr firstRow="1" bandRow="1">
                <a:tableStyleId>{5940675A-B579-460E-94D1-54222C63F5DA}</a:tableStyleId>
              </a:tblPr>
              <a:tblGrid>
                <a:gridCol w="432048">
                  <a:extLst>
                    <a:ext uri="{9D8B030D-6E8A-4147-A177-3AD203B41FA5}">
                      <a16:colId xmlns:a16="http://schemas.microsoft.com/office/drawing/2014/main" val="943949780"/>
                    </a:ext>
                  </a:extLst>
                </a:gridCol>
                <a:gridCol w="7641849">
                  <a:extLst>
                    <a:ext uri="{9D8B030D-6E8A-4147-A177-3AD203B41FA5}">
                      <a16:colId xmlns:a16="http://schemas.microsoft.com/office/drawing/2014/main" val="3400431661"/>
                    </a:ext>
                  </a:extLst>
                </a:gridCol>
              </a:tblGrid>
              <a:tr h="425241">
                <a:tc>
                  <a:txBody>
                    <a:bodyPr/>
                    <a:lstStyle/>
                    <a:p>
                      <a:pPr algn="ctr"/>
                      <a:r>
                        <a:rPr lang="pl-PL" sz="1200" b="1" dirty="0">
                          <a:solidFill>
                            <a:srgbClr val="006600"/>
                          </a:solidFill>
                        </a:rPr>
                        <a:t>Lp.</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6600"/>
                          </a:solidFill>
                          <a:effectLst/>
                          <a:uLnTx/>
                          <a:uFillTx/>
                          <a:latin typeface="+mn-lt"/>
                          <a:ea typeface="+mn-ea"/>
                          <a:cs typeface="+mn-cs"/>
                        </a:rPr>
                        <a:t>Wnioski i rekomendacje – Miasto i Gmina Pleszew  </a:t>
                      </a:r>
                    </a:p>
                  </a:txBody>
                  <a:tcPr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272696029"/>
                  </a:ext>
                </a:extLst>
              </a:tr>
              <a:tr h="391985">
                <a:tc>
                  <a:txBody>
                    <a:bodyPr/>
                    <a:lstStyle/>
                    <a:p>
                      <a:pPr algn="ctr"/>
                      <a:r>
                        <a:rPr lang="pl-PL" sz="1400" b="1" dirty="0">
                          <a:solidFill>
                            <a:srgbClr val="006600"/>
                          </a:solidFill>
                        </a:rPr>
                        <a:t>16</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Dla poprawienia bezpieczeństwa osób poruszających się na wózkach inwalidzkich należy zrobić przynajmniej w jednym miejscu kratkę na rynnie odpływowej na placu przed Szkołą Podstawową nr 3.</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879468495"/>
                  </a:ext>
                </a:extLst>
              </a:tr>
              <a:tr h="583322">
                <a:tc>
                  <a:txBody>
                    <a:bodyPr/>
                    <a:lstStyle/>
                    <a:p>
                      <a:pPr algn="ctr"/>
                      <a:r>
                        <a:rPr lang="pl-PL" sz="1400" b="1" dirty="0">
                          <a:solidFill>
                            <a:srgbClr val="006600"/>
                          </a:solidFill>
                        </a:rPr>
                        <a:t>17</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Doskonalić system w inteligentnym zarządzaniem publicznym (smart governance), polegającym na partycypacji społecznej w podejmowaniu decyzji, w tym również o charakterze strategicznym, transparentność działania, jakość i dostępność usług publicznych.</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957804725"/>
                  </a:ext>
                </a:extLst>
              </a:tr>
              <a:tr h="391985">
                <a:tc>
                  <a:txBody>
                    <a:bodyPr/>
                    <a:lstStyle/>
                    <a:p>
                      <a:pPr algn="ctr"/>
                      <a:r>
                        <a:rPr lang="pl-PL" sz="1400" b="1" dirty="0">
                          <a:solidFill>
                            <a:srgbClr val="006600"/>
                          </a:solidFill>
                        </a:rPr>
                        <a:t>18</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Dążyć do uzyskania wysokiej jakości kapitału społecznego (smart people), którego tworzenie jest możliwe w warunkach społecznego zróżnicowania, tolerancji, kreatywności i zaangażowania.</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4081715366"/>
                  </a:ext>
                </a:extLst>
              </a:tr>
              <a:tr h="484578">
                <a:tc>
                  <a:txBody>
                    <a:bodyPr/>
                    <a:lstStyle/>
                    <a:p>
                      <a:pPr algn="ctr"/>
                      <a:r>
                        <a:rPr lang="pl-PL" sz="1400" b="1" dirty="0">
                          <a:solidFill>
                            <a:srgbClr val="006600"/>
                          </a:solidFill>
                        </a:rPr>
                        <a:t>19</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Zarządzanie samorządowe ukierunkować na systemowe rozwiązania w dziedzinie komunikacji, energetyki, gospodarki odpadami czy usług społecznych. </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957311231"/>
                  </a:ext>
                </a:extLst>
              </a:tr>
              <a:tr h="484578">
                <a:tc>
                  <a:txBody>
                    <a:bodyPr/>
                    <a:lstStyle/>
                    <a:p>
                      <a:pPr algn="ctr"/>
                      <a:r>
                        <a:rPr lang="pl-PL" sz="1400" b="1" dirty="0">
                          <a:solidFill>
                            <a:srgbClr val="006600"/>
                          </a:solidFill>
                        </a:rPr>
                        <a:t>20</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Poprawienie bezpieczeństwa rowerzystów przez budowę systemu ścieżek rowerowych umożliwiających płynne poruszanie się po mieście i gminie. </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3766053448"/>
                  </a:ext>
                </a:extLst>
              </a:tr>
              <a:tr h="583322">
                <a:tc>
                  <a:txBody>
                    <a:bodyPr/>
                    <a:lstStyle/>
                    <a:p>
                      <a:pPr algn="ctr"/>
                      <a:r>
                        <a:rPr lang="pl-PL" sz="1400" b="1" dirty="0">
                          <a:solidFill>
                            <a:srgbClr val="006600"/>
                          </a:solidFill>
                        </a:rPr>
                        <a:t>21</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Wybudować aktywne przejścia dla pieszych, które posiadają inteligentny system identyfikacji pieszego, na których znajdują się aktywne punktowe elementy odblaskowe oraz lampy halogenowe aktywujące się tylko w momencie, gdy pieszy podchodzi do przejścia dla pieszych. </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718285520"/>
                  </a:ext>
                </a:extLst>
              </a:tr>
              <a:tr h="484578">
                <a:tc>
                  <a:txBody>
                    <a:bodyPr/>
                    <a:lstStyle/>
                    <a:p>
                      <a:pPr algn="ctr"/>
                      <a:r>
                        <a:rPr lang="pl-PL" sz="1400" b="1" dirty="0">
                          <a:solidFill>
                            <a:srgbClr val="006600"/>
                          </a:solidFill>
                        </a:rPr>
                        <a:t>22</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Utworzenie dedykowanej strony internetowej ze szczegółową bazą danych zarówno kontaktowych jak i merytorycznych jednostek pomocowych (samorządowych i rządowych) dla osób z niepełnosprawnościami  i ich opiekunów.</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4189225089"/>
                  </a:ext>
                </a:extLst>
              </a:tr>
              <a:tr h="297993">
                <a:tc>
                  <a:txBody>
                    <a:bodyPr/>
                    <a:lstStyle/>
                    <a:p>
                      <a:pPr algn="ctr"/>
                      <a:r>
                        <a:rPr lang="pl-PL" sz="1400" b="1" dirty="0">
                          <a:solidFill>
                            <a:srgbClr val="006600"/>
                          </a:solidFill>
                        </a:rPr>
                        <a:t>23</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Przeanalizować istniejące przejścia dla pieszych pod kątem dostępności i wprowadzić udogodnienia. </a:t>
                      </a:r>
                    </a:p>
                  </a:txBody>
                  <a:tcPr marL="71755" marR="71755" marT="9525" marB="0">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extLst>
                  <a:ext uri="{0D108BD9-81ED-4DB2-BD59-A6C34878D82A}">
                    <a16:rowId xmlns:a16="http://schemas.microsoft.com/office/drawing/2014/main" val="2280792152"/>
                  </a:ext>
                </a:extLst>
              </a:tr>
              <a:tr h="306430">
                <a:tc>
                  <a:txBody>
                    <a:bodyPr/>
                    <a:lstStyle/>
                    <a:p>
                      <a:pPr algn="ctr"/>
                      <a:r>
                        <a:rPr lang="pl-PL" sz="1400" b="1" dirty="0">
                          <a:solidFill>
                            <a:srgbClr val="006600"/>
                          </a:solidFill>
                        </a:rPr>
                        <a:t>24</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Calibri" panose="020F0502020204030204" pitchFamily="34" charset="0"/>
                          <a:ea typeface="Calibri" panose="020F0502020204030204" pitchFamily="34" charset="0"/>
                        </a:rPr>
                        <a:t>Przeprowadzić za dwa lata ewaluacje projektu: „Mapowanie potrzeb osób niepełnosprawnych, najmłodszych mieszkańców i seniorów   w zakresie rozwiązań SMART”. </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2134510232"/>
                  </a:ext>
                </a:extLst>
              </a:tr>
            </a:tbl>
          </a:graphicData>
        </a:graphic>
      </p:graphicFrame>
      <p:sp>
        <p:nvSpPr>
          <p:cNvPr id="10" name="pole tekstowe 9">
            <a:extLst>
              <a:ext uri="{FF2B5EF4-FFF2-40B4-BE49-F238E27FC236}">
                <a16:creationId xmlns:a16="http://schemas.microsoft.com/office/drawing/2014/main" id="{B2A6C7AA-F0F1-4AD9-8EDC-BED0EBFC6741}"/>
              </a:ext>
            </a:extLst>
          </p:cNvPr>
          <p:cNvSpPr txBox="1"/>
          <p:nvPr/>
        </p:nvSpPr>
        <p:spPr>
          <a:xfrm>
            <a:off x="1979712" y="764704"/>
            <a:ext cx="4572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a:ea typeface="+mn-ea"/>
                <a:cs typeface="+mn-cs"/>
              </a:rPr>
              <a:t>12. Kluczowe wnioski i rekomendacje </a:t>
            </a:r>
          </a:p>
        </p:txBody>
      </p:sp>
    </p:spTree>
    <p:extLst>
      <p:ext uri="{BB962C8B-B14F-4D97-AF65-F5344CB8AC3E}">
        <p14:creationId xmlns:p14="http://schemas.microsoft.com/office/powerpoint/2010/main" val="2426110145"/>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8">
            <a:extLst>
              <a:ext uri="{FF2B5EF4-FFF2-40B4-BE49-F238E27FC236}">
                <a16:creationId xmlns:a16="http://schemas.microsoft.com/office/drawing/2014/main" id="{A920065B-891C-4170-8AFA-C301CB18A218}"/>
              </a:ext>
            </a:extLst>
          </p:cNvPr>
          <p:cNvGraphicFramePr>
            <a:graphicFrameLocks noGrp="1"/>
          </p:cNvGraphicFramePr>
          <p:nvPr>
            <p:extLst>
              <p:ext uri="{D42A27DB-BD31-4B8C-83A1-F6EECF244321}">
                <p14:modId xmlns:p14="http://schemas.microsoft.com/office/powerpoint/2010/main" val="2009704113"/>
              </p:ext>
            </p:extLst>
          </p:nvPr>
        </p:nvGraphicFramePr>
        <p:xfrm>
          <a:off x="467544" y="1308562"/>
          <a:ext cx="8208912" cy="4436331"/>
        </p:xfrm>
        <a:graphic>
          <a:graphicData uri="http://schemas.openxmlformats.org/drawingml/2006/table">
            <a:tbl>
              <a:tblPr firstRow="1" bandRow="1">
                <a:tableStyleId>{5940675A-B579-460E-94D1-54222C63F5DA}</a:tableStyleId>
              </a:tblPr>
              <a:tblGrid>
                <a:gridCol w="439273">
                  <a:extLst>
                    <a:ext uri="{9D8B030D-6E8A-4147-A177-3AD203B41FA5}">
                      <a16:colId xmlns:a16="http://schemas.microsoft.com/office/drawing/2014/main" val="943949780"/>
                    </a:ext>
                  </a:extLst>
                </a:gridCol>
                <a:gridCol w="7769639">
                  <a:extLst>
                    <a:ext uri="{9D8B030D-6E8A-4147-A177-3AD203B41FA5}">
                      <a16:colId xmlns:a16="http://schemas.microsoft.com/office/drawing/2014/main" val="3400431661"/>
                    </a:ext>
                  </a:extLst>
                </a:gridCol>
              </a:tblGrid>
              <a:tr h="455767">
                <a:tc>
                  <a:txBody>
                    <a:bodyPr/>
                    <a:lstStyle/>
                    <a:p>
                      <a:pPr algn="ctr"/>
                      <a:r>
                        <a:rPr lang="pl-PL" sz="1200" b="1" dirty="0">
                          <a:solidFill>
                            <a:srgbClr val="006600"/>
                          </a:solidFill>
                        </a:rPr>
                        <a:t>Lp.</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ctr"/>
                      <a:r>
                        <a:rPr kumimoji="0" lang="pl-PL" sz="1400" b="1" i="0" u="none" strike="noStrike" kern="1200" cap="none" spc="0" normalizeH="0" baseline="0" noProof="0" dirty="0">
                          <a:ln>
                            <a:noFill/>
                          </a:ln>
                          <a:solidFill>
                            <a:srgbClr val="006600"/>
                          </a:solidFill>
                          <a:effectLst/>
                          <a:uLnTx/>
                          <a:uFillTx/>
                          <a:latin typeface="+mn-lt"/>
                          <a:ea typeface="+mn-ea"/>
                          <a:cs typeface="+mn-cs"/>
                        </a:rPr>
                        <a:t>Wnioski i rekomendacje – Starostwo Powiatowe</a:t>
                      </a:r>
                      <a:r>
                        <a:rPr lang="pl-PL" sz="1200" b="1" dirty="0">
                          <a:solidFill>
                            <a:srgbClr val="006600"/>
                          </a:solidFill>
                        </a:rPr>
                        <a:t> </a:t>
                      </a:r>
                    </a:p>
                  </a:txBody>
                  <a:tcPr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272696029"/>
                  </a:ext>
                </a:extLst>
              </a:tr>
              <a:tr h="303845">
                <a:tc>
                  <a:txBody>
                    <a:bodyPr/>
                    <a:lstStyle/>
                    <a:p>
                      <a:pPr algn="ctr"/>
                      <a:r>
                        <a:rPr lang="pl-PL" sz="1400" b="1" dirty="0">
                          <a:solidFill>
                            <a:srgbClr val="006600"/>
                          </a:solidFill>
                        </a:rPr>
                        <a:t>1</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ul. Poznańska:</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poprawić zbyt stromy podjazd przy krajowej „12” koło figury św. Floriana.</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rozważyć możliwość zrobienia dodatkowego przejścia dla pieszych na odcinku ul. Rynek a ul. Łąkowa,</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879468495"/>
                  </a:ext>
                </a:extLst>
              </a:tr>
              <a:tr h="495647">
                <a:tc>
                  <a:txBody>
                    <a:bodyPr/>
                    <a:lstStyle/>
                    <a:p>
                      <a:pPr algn="ctr"/>
                      <a:r>
                        <a:rPr lang="pl-PL" sz="1400" b="1" dirty="0">
                          <a:solidFill>
                            <a:srgbClr val="006600"/>
                          </a:solidFill>
                        </a:rPr>
                        <a:t>2</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ul. Sienkiewicza:</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postawić ławeczki z zamykającymi się siedzeniami oraz w kilku miejscach ławeczki okalające częściowo drzewa,</a:t>
                      </a: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zmodernizować przejście dla pieszych przez tory.</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957804725"/>
                  </a:ext>
                </a:extLst>
              </a:tr>
              <a:tr h="140885">
                <a:tc>
                  <a:txBody>
                    <a:bodyPr/>
                    <a:lstStyle/>
                    <a:p>
                      <a:pPr algn="ctr"/>
                      <a:r>
                        <a:rPr lang="pl-PL" sz="1400" b="1" dirty="0">
                          <a:solidFill>
                            <a:srgbClr val="006600"/>
                          </a:solidFill>
                        </a:rPr>
                        <a:t>3</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ul. Al. Wojska Polskiego:</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wymienić starą nawierzchnię chodnika przy wjeździe do Przedszkola nr 3, </a:t>
                      </a:r>
                    </a:p>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zrobić bezpieczne przejście dla pieszych z sygnalizacją świetlną oraz kamerą na wysokości ul. Fabryczna, ul. Krótka ponieważ widoczność jezdni jest ograniczona przez drzewa a  również kierowcy rzadko zwalniają w tym miejscu.</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4081715366"/>
                  </a:ext>
                </a:extLst>
              </a:tr>
              <a:tr h="382305">
                <a:tc>
                  <a:txBody>
                    <a:bodyPr/>
                    <a:lstStyle/>
                    <a:p>
                      <a:pPr algn="ctr"/>
                      <a:r>
                        <a:rPr lang="pl-PL" sz="1400" b="1" dirty="0">
                          <a:solidFill>
                            <a:srgbClr val="006600"/>
                          </a:solidFill>
                        </a:rPr>
                        <a:t>4</a:t>
                      </a:r>
                    </a:p>
                  </a:txBody>
                  <a:tcP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tc>
                  <a:txBody>
                    <a:bodyPr/>
                    <a:lstStyle/>
                    <a:p>
                      <a:pPr algn="just" fontAlgn="ctr">
                        <a:lnSpc>
                          <a:spcPct val="107000"/>
                        </a:lnSpc>
                      </a:pP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ul. Kaliska/ul. Kilińskiego:</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poszerzyć chodnik, który nie jest przejezdny dla wózków.</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extLst>
                  <a:ext uri="{0D108BD9-81ED-4DB2-BD59-A6C34878D82A}">
                    <a16:rowId xmlns:a16="http://schemas.microsoft.com/office/drawing/2014/main" val="1957311231"/>
                  </a:ext>
                </a:extLst>
              </a:tr>
              <a:tr h="191153">
                <a:tc>
                  <a:txBody>
                    <a:bodyPr/>
                    <a:lstStyle/>
                    <a:p>
                      <a:pPr algn="ctr"/>
                      <a:r>
                        <a:rPr lang="pl-PL" sz="1400" b="1" dirty="0">
                          <a:solidFill>
                            <a:srgbClr val="006600"/>
                          </a:solidFill>
                        </a:rPr>
                        <a:t>5</a:t>
                      </a:r>
                    </a:p>
                  </a:txBody>
                  <a:tcP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tc>
                  <a:txBody>
                    <a:bodyPr/>
                    <a:lstStyle/>
                    <a:p>
                      <a:pPr algn="just" fontAlgn="ctr">
                        <a:lnSpc>
                          <a:spcPct val="107000"/>
                        </a:lnSpc>
                      </a:pP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ul. Podgórna:</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poprawić przejście dla pieszych na ulicy Podgórnej w okolicy DPS-u.</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extLst>
                  <a:ext uri="{0D108BD9-81ED-4DB2-BD59-A6C34878D82A}">
                    <a16:rowId xmlns:a16="http://schemas.microsoft.com/office/drawing/2014/main" val="1975921664"/>
                  </a:ext>
                </a:extLst>
              </a:tr>
              <a:tr h="126683">
                <a:tc>
                  <a:txBody>
                    <a:bodyPr/>
                    <a:lstStyle/>
                    <a:p>
                      <a:pPr algn="ctr"/>
                      <a:r>
                        <a:rPr lang="pl-PL" sz="1400" b="1" dirty="0">
                          <a:solidFill>
                            <a:srgbClr val="006600"/>
                          </a:solidFill>
                        </a:rPr>
                        <a:t>6</a:t>
                      </a:r>
                    </a:p>
                  </a:txBody>
                  <a:tcP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tc>
                  <a:txBody>
                    <a:bodyPr/>
                    <a:lstStyle/>
                    <a:p>
                      <a:pPr algn="just" fontAlgn="ctr">
                        <a:lnSpc>
                          <a:spcPct val="107000"/>
                        </a:lnSpc>
                      </a:pP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ul. Bogusza:</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przystosować przejście dla pieszych dla osób z niepełnosprawnościami (obniżenie krawężników, naprawa nawierzchni)</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extLst>
                  <a:ext uri="{0D108BD9-81ED-4DB2-BD59-A6C34878D82A}">
                    <a16:rowId xmlns:a16="http://schemas.microsoft.com/office/drawing/2014/main" val="637271877"/>
                  </a:ext>
                </a:extLst>
              </a:tr>
              <a:tr h="126683">
                <a:tc>
                  <a:txBody>
                    <a:bodyPr/>
                    <a:lstStyle/>
                    <a:p>
                      <a:pPr algn="ctr"/>
                      <a:r>
                        <a:rPr lang="pl-PL" sz="1400" b="1" dirty="0">
                          <a:solidFill>
                            <a:srgbClr val="006600"/>
                          </a:solidFill>
                        </a:rPr>
                        <a:t>7</a:t>
                      </a:r>
                    </a:p>
                  </a:txBody>
                  <a:tcP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Obniżenie krawężników przy przejściu na ulicy Kazimierza Wielkiego 7, od siedziby Powiatowego Centrum Pomocy Rodzinie przez wjazd do Środowiskowego Domu Samopomocy oraz kolejnych krawężników przecinających chodnik przy ulicy Bolesława Krzywoustego.</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3964266207"/>
                  </a:ext>
                </a:extLst>
              </a:tr>
            </a:tbl>
          </a:graphicData>
        </a:graphic>
      </p:graphicFrame>
      <p:sp>
        <p:nvSpPr>
          <p:cNvPr id="10" name="pole tekstowe 9">
            <a:extLst>
              <a:ext uri="{FF2B5EF4-FFF2-40B4-BE49-F238E27FC236}">
                <a16:creationId xmlns:a16="http://schemas.microsoft.com/office/drawing/2014/main" id="{B2A6C7AA-F0F1-4AD9-8EDC-BED0EBFC6741}"/>
              </a:ext>
            </a:extLst>
          </p:cNvPr>
          <p:cNvSpPr txBox="1"/>
          <p:nvPr/>
        </p:nvSpPr>
        <p:spPr>
          <a:xfrm>
            <a:off x="1979712" y="692696"/>
            <a:ext cx="4572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a:ea typeface="+mn-ea"/>
                <a:cs typeface="+mn-cs"/>
              </a:rPr>
              <a:t>12. Kluczowe wnioski i rekomendacje </a:t>
            </a:r>
          </a:p>
        </p:txBody>
      </p:sp>
    </p:spTree>
    <p:extLst>
      <p:ext uri="{BB962C8B-B14F-4D97-AF65-F5344CB8AC3E}">
        <p14:creationId xmlns:p14="http://schemas.microsoft.com/office/powerpoint/2010/main" val="1452099375"/>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8">
            <a:extLst>
              <a:ext uri="{FF2B5EF4-FFF2-40B4-BE49-F238E27FC236}">
                <a16:creationId xmlns:a16="http://schemas.microsoft.com/office/drawing/2014/main" id="{A920065B-891C-4170-8AFA-C301CB18A218}"/>
              </a:ext>
            </a:extLst>
          </p:cNvPr>
          <p:cNvGraphicFramePr>
            <a:graphicFrameLocks noGrp="1"/>
          </p:cNvGraphicFramePr>
          <p:nvPr>
            <p:extLst>
              <p:ext uri="{D42A27DB-BD31-4B8C-83A1-F6EECF244321}">
                <p14:modId xmlns:p14="http://schemas.microsoft.com/office/powerpoint/2010/main" val="3715556547"/>
              </p:ext>
            </p:extLst>
          </p:nvPr>
        </p:nvGraphicFramePr>
        <p:xfrm>
          <a:off x="683568" y="1340768"/>
          <a:ext cx="8073897" cy="4375876"/>
        </p:xfrm>
        <a:graphic>
          <a:graphicData uri="http://schemas.openxmlformats.org/drawingml/2006/table">
            <a:tbl>
              <a:tblPr firstRow="1" bandRow="1">
                <a:tableStyleId>{5940675A-B579-460E-94D1-54222C63F5DA}</a:tableStyleId>
              </a:tblPr>
              <a:tblGrid>
                <a:gridCol w="432048">
                  <a:extLst>
                    <a:ext uri="{9D8B030D-6E8A-4147-A177-3AD203B41FA5}">
                      <a16:colId xmlns:a16="http://schemas.microsoft.com/office/drawing/2014/main" val="943949780"/>
                    </a:ext>
                  </a:extLst>
                </a:gridCol>
                <a:gridCol w="7641849">
                  <a:extLst>
                    <a:ext uri="{9D8B030D-6E8A-4147-A177-3AD203B41FA5}">
                      <a16:colId xmlns:a16="http://schemas.microsoft.com/office/drawing/2014/main" val="3400431661"/>
                    </a:ext>
                  </a:extLst>
                </a:gridCol>
              </a:tblGrid>
              <a:tr h="455767">
                <a:tc>
                  <a:txBody>
                    <a:bodyPr/>
                    <a:lstStyle/>
                    <a:p>
                      <a:pPr algn="ctr"/>
                      <a:r>
                        <a:rPr lang="pl-PL" sz="1200" b="1" dirty="0">
                          <a:solidFill>
                            <a:srgbClr val="006600"/>
                          </a:solidFill>
                        </a:rPr>
                        <a:t>Lp.</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6600"/>
                          </a:solidFill>
                          <a:effectLst/>
                          <a:uLnTx/>
                          <a:uFillTx/>
                          <a:latin typeface="+mn-lt"/>
                          <a:ea typeface="+mn-ea"/>
                          <a:cs typeface="+mn-cs"/>
                        </a:rPr>
                        <a:t>Wnioski i rekomendacje – Starostwo Powiatowe</a:t>
                      </a:r>
                      <a:r>
                        <a:rPr kumimoji="0" lang="pl-PL" sz="1200" b="1" i="0" u="none" strike="noStrike" kern="1200" cap="none" spc="0" normalizeH="0" baseline="0" noProof="0" dirty="0">
                          <a:ln>
                            <a:noFill/>
                          </a:ln>
                          <a:solidFill>
                            <a:srgbClr val="006600"/>
                          </a:solidFill>
                          <a:effectLst/>
                          <a:uLnTx/>
                          <a:uFillTx/>
                          <a:latin typeface="+mn-lt"/>
                          <a:ea typeface="+mn-ea"/>
                          <a:cs typeface="+mn-cs"/>
                        </a:rPr>
                        <a:t> </a:t>
                      </a:r>
                      <a:endParaRPr lang="pl-PL" sz="1200" b="1" dirty="0">
                        <a:solidFill>
                          <a:srgbClr val="006600"/>
                        </a:solidFill>
                      </a:endParaRPr>
                    </a:p>
                  </a:txBody>
                  <a:tcPr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272696029"/>
                  </a:ext>
                </a:extLst>
              </a:tr>
              <a:tr h="303845">
                <a:tc>
                  <a:txBody>
                    <a:bodyPr/>
                    <a:lstStyle/>
                    <a:p>
                      <a:pPr algn="ctr"/>
                      <a:r>
                        <a:rPr lang="pl-PL" sz="1400" b="1" dirty="0">
                          <a:solidFill>
                            <a:srgbClr val="006600"/>
                          </a:solidFill>
                        </a:rPr>
                        <a:t>8</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Przystosować budynek Starostwa Powiatowego do dostępności dla osób z niepełnosprawnościami.</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879468495"/>
                  </a:ext>
                </a:extLst>
              </a:tr>
              <a:tr h="0">
                <a:tc>
                  <a:txBody>
                    <a:bodyPr/>
                    <a:lstStyle/>
                    <a:p>
                      <a:pPr algn="ctr"/>
                      <a:r>
                        <a:rPr lang="pl-PL" sz="1400" b="1" dirty="0">
                          <a:solidFill>
                            <a:srgbClr val="006600"/>
                          </a:solidFill>
                        </a:rPr>
                        <a:t>9</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Przystosować budynek Zespołu Szkół Technicznych dla osób z niepełnosprawnościami ruchowymi.</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957804725"/>
                  </a:ext>
                </a:extLst>
              </a:tr>
              <a:tr h="140885">
                <a:tc>
                  <a:txBody>
                    <a:bodyPr/>
                    <a:lstStyle/>
                    <a:p>
                      <a:pPr algn="ctr"/>
                      <a:r>
                        <a:rPr lang="pl-PL" sz="1400" b="1" dirty="0">
                          <a:solidFill>
                            <a:srgbClr val="006600"/>
                          </a:solidFill>
                        </a:rPr>
                        <a:t>10</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kern="120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Postawić plac zabaw dla osób z niepełnosprawnościami przy Szkole Specjalnej.</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4081715366"/>
                  </a:ext>
                </a:extLst>
              </a:tr>
              <a:tr h="0">
                <a:tc>
                  <a:txBody>
                    <a:bodyPr/>
                    <a:lstStyle/>
                    <a:p>
                      <a:pPr algn="ctr"/>
                      <a:r>
                        <a:rPr lang="pl-PL" sz="1400" b="1" dirty="0">
                          <a:solidFill>
                            <a:srgbClr val="006600"/>
                          </a:solidFill>
                        </a:rPr>
                        <a:t>11</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Oznaczyć taśmami odblaskowymi schody do budynków publicznych.</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957311231"/>
                  </a:ext>
                </a:extLst>
              </a:tr>
              <a:tr h="495647">
                <a:tc>
                  <a:txBody>
                    <a:bodyPr/>
                    <a:lstStyle/>
                    <a:p>
                      <a:pPr algn="ctr"/>
                      <a:r>
                        <a:rPr lang="pl-PL" sz="1400" b="1" dirty="0">
                          <a:solidFill>
                            <a:srgbClr val="006600"/>
                          </a:solidFill>
                        </a:rPr>
                        <a:t>12</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Doskonalić system w inteligentnym zarządzaniem publicznym (smart governance), polegającym na partycypacji społecznej w podejmowaniu decyzji, w tym również o charakterze strategicznym, transparentność działania, jakość i dostępność usług publicznych.</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3766053448"/>
                  </a:ext>
                </a:extLst>
              </a:tr>
              <a:tr h="273172">
                <a:tc>
                  <a:txBody>
                    <a:bodyPr/>
                    <a:lstStyle/>
                    <a:p>
                      <a:pPr algn="ctr"/>
                      <a:r>
                        <a:rPr lang="pl-PL" sz="1400" b="1" dirty="0">
                          <a:solidFill>
                            <a:srgbClr val="006600"/>
                          </a:solidFill>
                        </a:rPr>
                        <a:t>13</a:t>
                      </a:r>
                    </a:p>
                  </a:txBody>
                  <a:tcP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tc>
                  <a:txBody>
                    <a:bodyPr/>
                    <a:lstStyle/>
                    <a:p>
                      <a:pPr algn="just" fontAlgn="ctr">
                        <a:lnSpc>
                          <a:spcPct val="107000"/>
                        </a:lnSpc>
                      </a:pPr>
                      <a:r>
                        <a:rPr lang="pl-PL" sz="120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Dążyć do uzyskania wysokiej jakości kapitału społecznego (smart people), którego tworzenie jest możliwe w warunkach społecznego zróżnicowania, tolerancji, kreatywności i zaangażowania.</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extLst>
                  <a:ext uri="{0D108BD9-81ED-4DB2-BD59-A6C34878D82A}">
                    <a16:rowId xmlns:a16="http://schemas.microsoft.com/office/drawing/2014/main" val="1718285520"/>
                  </a:ext>
                </a:extLst>
              </a:tr>
              <a:tr h="152400">
                <a:tc>
                  <a:txBody>
                    <a:bodyPr/>
                    <a:lstStyle/>
                    <a:p>
                      <a:pPr algn="ctr"/>
                      <a:r>
                        <a:rPr lang="pl-PL" sz="1400" b="1" dirty="0">
                          <a:solidFill>
                            <a:srgbClr val="006600"/>
                          </a:solidFill>
                        </a:rPr>
                        <a:t>14</a:t>
                      </a:r>
                    </a:p>
                  </a:txBody>
                  <a:tcP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tc>
                  <a:txBody>
                    <a:bodyPr/>
                    <a:lstStyle/>
                    <a:p>
                      <a:pPr algn="just" fontAlgn="ctr">
                        <a:lnSpc>
                          <a:spcPct val="107000"/>
                        </a:lnSpc>
                      </a:pPr>
                      <a:r>
                        <a:rPr lang="pl-PL" sz="120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Zarządzanie samorządowe ukierunkować na systemowe rozwiązania w dziedzinie komunikacji, energetyki, gospodarki odpadami czy usług społecznych. </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extLst>
                  <a:ext uri="{0D108BD9-81ED-4DB2-BD59-A6C34878D82A}">
                    <a16:rowId xmlns:a16="http://schemas.microsoft.com/office/drawing/2014/main" val="2518725690"/>
                  </a:ext>
                </a:extLst>
              </a:tr>
              <a:tr h="0">
                <a:tc>
                  <a:txBody>
                    <a:bodyPr/>
                    <a:lstStyle/>
                    <a:p>
                      <a:pPr algn="ctr"/>
                      <a:r>
                        <a:rPr lang="pl-PL" sz="1400" b="1" dirty="0">
                          <a:solidFill>
                            <a:srgbClr val="006600"/>
                          </a:solidFill>
                        </a:rPr>
                        <a:t>15</a:t>
                      </a:r>
                    </a:p>
                  </a:txBody>
                  <a:tcP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Poprawienie bezpieczeństwa rowerzystów przez budowę systemu ścieżek rowerowych umożliwiających płynne poruszanie się po mieście i gminie. </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extLst>
                  <a:ext uri="{0D108BD9-81ED-4DB2-BD59-A6C34878D82A}">
                    <a16:rowId xmlns:a16="http://schemas.microsoft.com/office/drawing/2014/main" val="1955275543"/>
                  </a:ext>
                </a:extLst>
              </a:tr>
              <a:tr h="125970">
                <a:tc>
                  <a:txBody>
                    <a:bodyPr/>
                    <a:lstStyle/>
                    <a:p>
                      <a:pPr algn="ctr"/>
                      <a:r>
                        <a:rPr lang="pl-PL" sz="1400" b="1" dirty="0">
                          <a:solidFill>
                            <a:srgbClr val="006600"/>
                          </a:solidFill>
                        </a:rPr>
                        <a:t>16</a:t>
                      </a:r>
                    </a:p>
                  </a:txBody>
                  <a:tcP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Wybudować aktywne przejścia dla pieszych, które posiadają inteligentny system identyfikacji pieszego, na których znajdują się aktywne punktowe elementy odblaskowe oraz lampy halogenowe aktywujące się tylko w momencie, gdy pieszy podchodzi do przejścia dla pieszych.</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6350" cap="flat" cmpd="sng" algn="ctr">
                      <a:solidFill>
                        <a:srgbClr val="99CC00"/>
                      </a:solidFill>
                      <a:prstDash val="solid"/>
                      <a:round/>
                      <a:headEnd type="none" w="med" len="med"/>
                      <a:tailEnd type="none" w="med" len="med"/>
                    </a:lnB>
                  </a:tcPr>
                </a:tc>
                <a:extLst>
                  <a:ext uri="{0D108BD9-81ED-4DB2-BD59-A6C34878D82A}">
                    <a16:rowId xmlns:a16="http://schemas.microsoft.com/office/drawing/2014/main" val="416464780"/>
                  </a:ext>
                </a:extLst>
              </a:tr>
              <a:tr h="0">
                <a:tc>
                  <a:txBody>
                    <a:bodyPr/>
                    <a:lstStyle/>
                    <a:p>
                      <a:pPr algn="ctr"/>
                      <a:r>
                        <a:rPr lang="pl-PL" sz="1400" b="1" dirty="0">
                          <a:solidFill>
                            <a:srgbClr val="006600"/>
                          </a:solidFill>
                        </a:rPr>
                        <a:t>17</a:t>
                      </a:r>
                    </a:p>
                  </a:txBody>
                  <a:tcP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Przeanalizować istniejące przejścia dla pieszych pod kątem dostępności i wprowadzić udogodnienia.</a:t>
                      </a: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6350" cap="flat" cmpd="sng" algn="ctr">
                      <a:solidFill>
                        <a:srgbClr val="99CC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090142607"/>
                  </a:ext>
                </a:extLst>
              </a:tr>
            </a:tbl>
          </a:graphicData>
        </a:graphic>
      </p:graphicFrame>
      <p:sp>
        <p:nvSpPr>
          <p:cNvPr id="10" name="pole tekstowe 9">
            <a:extLst>
              <a:ext uri="{FF2B5EF4-FFF2-40B4-BE49-F238E27FC236}">
                <a16:creationId xmlns:a16="http://schemas.microsoft.com/office/drawing/2014/main" id="{B2A6C7AA-F0F1-4AD9-8EDC-BED0EBFC6741}"/>
              </a:ext>
            </a:extLst>
          </p:cNvPr>
          <p:cNvSpPr txBox="1"/>
          <p:nvPr/>
        </p:nvSpPr>
        <p:spPr>
          <a:xfrm>
            <a:off x="1979712" y="764704"/>
            <a:ext cx="4572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a:ea typeface="+mn-ea"/>
                <a:cs typeface="+mn-cs"/>
              </a:rPr>
              <a:t>12. Kluczowe wnioski i rekomendacje </a:t>
            </a:r>
          </a:p>
        </p:txBody>
      </p:sp>
    </p:spTree>
    <p:extLst>
      <p:ext uri="{BB962C8B-B14F-4D97-AF65-F5344CB8AC3E}">
        <p14:creationId xmlns:p14="http://schemas.microsoft.com/office/powerpoint/2010/main" val="2286536523"/>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8">
            <a:extLst>
              <a:ext uri="{FF2B5EF4-FFF2-40B4-BE49-F238E27FC236}">
                <a16:creationId xmlns:a16="http://schemas.microsoft.com/office/drawing/2014/main" id="{A920065B-891C-4170-8AFA-C301CB18A218}"/>
              </a:ext>
            </a:extLst>
          </p:cNvPr>
          <p:cNvGraphicFramePr>
            <a:graphicFrameLocks noGrp="1"/>
          </p:cNvGraphicFramePr>
          <p:nvPr>
            <p:extLst>
              <p:ext uri="{D42A27DB-BD31-4B8C-83A1-F6EECF244321}">
                <p14:modId xmlns:p14="http://schemas.microsoft.com/office/powerpoint/2010/main" val="3659893028"/>
              </p:ext>
            </p:extLst>
          </p:nvPr>
        </p:nvGraphicFramePr>
        <p:xfrm>
          <a:off x="535051" y="1268760"/>
          <a:ext cx="8073897" cy="2514658"/>
        </p:xfrm>
        <a:graphic>
          <a:graphicData uri="http://schemas.openxmlformats.org/drawingml/2006/table">
            <a:tbl>
              <a:tblPr firstRow="1" bandRow="1">
                <a:tableStyleId>{5940675A-B579-460E-94D1-54222C63F5DA}</a:tableStyleId>
              </a:tblPr>
              <a:tblGrid>
                <a:gridCol w="432048">
                  <a:extLst>
                    <a:ext uri="{9D8B030D-6E8A-4147-A177-3AD203B41FA5}">
                      <a16:colId xmlns:a16="http://schemas.microsoft.com/office/drawing/2014/main" val="943949780"/>
                    </a:ext>
                  </a:extLst>
                </a:gridCol>
                <a:gridCol w="7641849">
                  <a:extLst>
                    <a:ext uri="{9D8B030D-6E8A-4147-A177-3AD203B41FA5}">
                      <a16:colId xmlns:a16="http://schemas.microsoft.com/office/drawing/2014/main" val="3400431661"/>
                    </a:ext>
                  </a:extLst>
                </a:gridCol>
              </a:tblGrid>
              <a:tr h="455767">
                <a:tc>
                  <a:txBody>
                    <a:bodyPr/>
                    <a:lstStyle/>
                    <a:p>
                      <a:pPr algn="ctr"/>
                      <a:r>
                        <a:rPr lang="pl-PL" sz="1200" b="1" dirty="0">
                          <a:solidFill>
                            <a:srgbClr val="006600"/>
                          </a:solidFill>
                        </a:rPr>
                        <a:t>Lp.</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ctr"/>
                      <a:r>
                        <a:rPr lang="pl-PL" sz="1400" b="1" kern="1200" dirty="0">
                          <a:solidFill>
                            <a:srgbClr val="006600"/>
                          </a:solidFill>
                          <a:effectLst/>
                          <a:latin typeface="Calibri" panose="020F0502020204030204" pitchFamily="34" charset="0"/>
                          <a:ea typeface="Calibri" panose="020F0502020204030204" pitchFamily="34" charset="0"/>
                        </a:rPr>
                        <a:t>Wnioski i rekomendacje -   Inne podmioty </a:t>
                      </a:r>
                      <a:r>
                        <a:rPr lang="pl-PL" sz="1400" b="1" dirty="0">
                          <a:solidFill>
                            <a:srgbClr val="006600"/>
                          </a:solidFill>
                        </a:rPr>
                        <a:t> </a:t>
                      </a:r>
                    </a:p>
                  </a:txBody>
                  <a:tcPr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272696029"/>
                  </a:ext>
                </a:extLst>
              </a:tr>
              <a:tr h="303845">
                <a:tc>
                  <a:txBody>
                    <a:bodyPr/>
                    <a:lstStyle/>
                    <a:p>
                      <a:pPr algn="ctr"/>
                      <a:r>
                        <a:rPr lang="pl-PL" sz="1400" b="1" dirty="0">
                          <a:solidFill>
                            <a:srgbClr val="006600"/>
                          </a:solidFill>
                        </a:rPr>
                        <a:t>1</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Poczta Polska:</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poprawienie dostępności do budynku na ul. Poznańskiej przez zainstalowanie windy.</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879468495"/>
                  </a:ext>
                </a:extLst>
              </a:tr>
              <a:tr h="495647">
                <a:tc>
                  <a:txBody>
                    <a:bodyPr/>
                    <a:lstStyle/>
                    <a:p>
                      <a:pPr algn="ctr"/>
                      <a:r>
                        <a:rPr lang="pl-PL" sz="1400" b="1" dirty="0">
                          <a:solidFill>
                            <a:srgbClr val="006600"/>
                          </a:solidFill>
                        </a:rPr>
                        <a:t>2</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Bank Santander:</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naprawa windy dla osób z niepełnosprawnościami.</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957804725"/>
                  </a:ext>
                </a:extLst>
              </a:tr>
              <a:tr h="140885">
                <a:tc>
                  <a:txBody>
                    <a:bodyPr/>
                    <a:lstStyle/>
                    <a:p>
                      <a:pPr algn="ctr"/>
                      <a:r>
                        <a:rPr lang="pl-PL" sz="1400" b="1" dirty="0">
                          <a:solidFill>
                            <a:srgbClr val="006600"/>
                          </a:solidFill>
                        </a:rPr>
                        <a:t>3</a:t>
                      </a:r>
                    </a:p>
                  </a:txBody>
                  <a:tcPr anchor="ctr">
                    <a:lnL w="28575" cap="flat" cmpd="sng" algn="ctr">
                      <a:solidFill>
                        <a:srgbClr val="006600"/>
                      </a:solidFill>
                      <a:prstDash val="solid"/>
                      <a:round/>
                      <a:headEnd type="none" w="med" len="med"/>
                      <a:tailEnd type="none" w="med" len="med"/>
                    </a:lnL>
                    <a:lnR w="31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400" b="1"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Generalna Dyrekcja Dróg Krajowych i Autostrad:</a:t>
                      </a:r>
                      <a:endParaRPr lang="pl-PL" sz="1400" b="1"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przeanalizować prawidłowość działania systemu czasowego zmiany świateł na: skrzyżowaniu ul. Poznańskiej z ul. Zachodnią, skrzyżowanie ul. Gen. Hallera z ul. </a:t>
                      </a:r>
                      <a:r>
                        <a:rPr lang="pl-PL" sz="1200" kern="1200" dirty="0" err="1">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Prokopowską</a:t>
                      </a: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 oraz przejście dla pieszych na ul. Poznańskiej przy figurze św. Floriana. </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nchor="ctr">
                    <a:lnL w="31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31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4081715366"/>
                  </a:ext>
                </a:extLst>
              </a:tr>
              <a:tr h="288000">
                <a:tc>
                  <a:txBody>
                    <a:bodyPr/>
                    <a:lstStyle/>
                    <a:p>
                      <a:pPr algn="ctr"/>
                      <a:r>
                        <a:rPr lang="pl-PL" sz="1400" b="1" dirty="0">
                          <a:solidFill>
                            <a:srgbClr val="006600"/>
                          </a:solidFill>
                        </a:rPr>
                        <a:t>4</a:t>
                      </a:r>
                    </a:p>
                  </a:txBody>
                  <a:tcPr anchor="ctr">
                    <a:lnL w="28575" cap="flat" cmpd="sng" algn="ctr">
                      <a:solidFill>
                        <a:srgbClr val="006600"/>
                      </a:solidFill>
                      <a:prstDash val="solid"/>
                      <a:round/>
                      <a:headEnd type="none" w="med" len="med"/>
                      <a:tailEnd type="none" w="med" len="med"/>
                    </a:lnL>
                    <a:lnR w="6350" cap="flat" cmpd="sng" algn="ctr">
                      <a:solidFill>
                        <a:srgbClr val="99CC00"/>
                      </a:solidFill>
                      <a:prstDash val="solid"/>
                      <a:round/>
                      <a:headEnd type="none" w="med" len="med"/>
                      <a:tailEnd type="none" w="med" len="med"/>
                    </a:lnR>
                    <a:lnT w="3175" cap="flat" cmpd="sng" algn="ctr">
                      <a:solidFill>
                        <a:srgbClr val="0066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tc>
                  <a:txBody>
                    <a:bodyPr/>
                    <a:lstStyle/>
                    <a:p>
                      <a:pPr algn="just" fontAlgn="ctr">
                        <a:lnSpc>
                          <a:spcPct val="107000"/>
                        </a:lnSpc>
                      </a:pPr>
                      <a:r>
                        <a:rPr lang="pl-PL" sz="1200" kern="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rPr>
                        <a:t>Oznaczyć taśmami odblaskowymi schody wejściowe.</a:t>
                      </a:r>
                      <a:endParaRPr lang="pl-PL" sz="1200" dirty="0">
                        <a:solidFill>
                          <a:srgbClr val="0066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9525" marB="0">
                    <a:lnL w="6350" cap="flat" cmpd="sng" algn="ctr">
                      <a:solidFill>
                        <a:srgbClr val="99CC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175" cap="flat" cmpd="sng" algn="ctr">
                      <a:solidFill>
                        <a:srgbClr val="006600"/>
                      </a:solidFill>
                      <a:prstDash val="solid"/>
                      <a:round/>
                      <a:headEnd type="none" w="med" len="med"/>
                      <a:tailEnd type="none" w="med" len="med"/>
                    </a:lnT>
                    <a:lnB w="28575"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957311231"/>
                  </a:ext>
                </a:extLst>
              </a:tr>
            </a:tbl>
          </a:graphicData>
        </a:graphic>
      </p:graphicFrame>
      <p:sp>
        <p:nvSpPr>
          <p:cNvPr id="10" name="pole tekstowe 9">
            <a:extLst>
              <a:ext uri="{FF2B5EF4-FFF2-40B4-BE49-F238E27FC236}">
                <a16:creationId xmlns:a16="http://schemas.microsoft.com/office/drawing/2014/main" id="{B2A6C7AA-F0F1-4AD9-8EDC-BED0EBFC6741}"/>
              </a:ext>
            </a:extLst>
          </p:cNvPr>
          <p:cNvSpPr txBox="1"/>
          <p:nvPr/>
        </p:nvSpPr>
        <p:spPr>
          <a:xfrm>
            <a:off x="1979712" y="764704"/>
            <a:ext cx="4572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9CC00"/>
                </a:solidFill>
                <a:effectLst/>
                <a:uLnTx/>
                <a:uFillTx/>
                <a:latin typeface="Calibri"/>
                <a:ea typeface="+mn-ea"/>
                <a:cs typeface="+mn-cs"/>
              </a:rPr>
              <a:t>12. Kluczowe wnioski i rekomendacje </a:t>
            </a:r>
          </a:p>
        </p:txBody>
      </p:sp>
    </p:spTree>
    <p:extLst>
      <p:ext uri="{BB962C8B-B14F-4D97-AF65-F5344CB8AC3E}">
        <p14:creationId xmlns:p14="http://schemas.microsoft.com/office/powerpoint/2010/main" val="2004854853"/>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A75F60BC-3979-40B4-81AC-3BD0FC330875}"/>
              </a:ext>
            </a:extLst>
          </p:cNvPr>
          <p:cNvSpPr txBox="1"/>
          <p:nvPr/>
        </p:nvSpPr>
        <p:spPr>
          <a:xfrm>
            <a:off x="3203848" y="630261"/>
            <a:ext cx="3366120" cy="400110"/>
          </a:xfrm>
          <a:prstGeom prst="rect">
            <a:avLst/>
          </a:prstGeom>
          <a:noFill/>
        </p:spPr>
        <p:txBody>
          <a:bodyPr wrap="square">
            <a:spAutoFit/>
          </a:bodyPr>
          <a:lstStyle/>
          <a:p>
            <a:r>
              <a:rPr lang="pl-PL" sz="2000" b="1" dirty="0">
                <a:solidFill>
                  <a:srgbClr val="99CC00"/>
                </a:solidFill>
              </a:rPr>
              <a:t>13.Podsumowanienie </a:t>
            </a:r>
          </a:p>
        </p:txBody>
      </p:sp>
      <p:sp>
        <p:nvSpPr>
          <p:cNvPr id="4" name="pole tekstowe 3">
            <a:extLst>
              <a:ext uri="{FF2B5EF4-FFF2-40B4-BE49-F238E27FC236}">
                <a16:creationId xmlns:a16="http://schemas.microsoft.com/office/drawing/2014/main" id="{979DBC4A-EE95-41A2-801B-900F76208745}"/>
              </a:ext>
            </a:extLst>
          </p:cNvPr>
          <p:cNvSpPr txBox="1"/>
          <p:nvPr/>
        </p:nvSpPr>
        <p:spPr>
          <a:xfrm>
            <a:off x="575556" y="1226369"/>
            <a:ext cx="7992888" cy="4524315"/>
          </a:xfrm>
          <a:prstGeom prst="rect">
            <a:avLst/>
          </a:prstGeom>
          <a:noFill/>
          <a:ln>
            <a:solidFill>
              <a:srgbClr val="33CC33"/>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pl-PL" sz="1600" dirty="0">
                <a:solidFill>
                  <a:srgbClr val="006600"/>
                </a:solidFill>
              </a:rPr>
              <a:t>Należy odnotować, że dwa główne cele projektu:</a:t>
            </a:r>
          </a:p>
          <a:p>
            <a:pPr algn="just"/>
            <a:r>
              <a:rPr lang="pl-PL" sz="1600">
                <a:solidFill>
                  <a:srgbClr val="006600"/>
                </a:solidFill>
              </a:rPr>
              <a:t> </a:t>
            </a:r>
            <a:r>
              <a:rPr lang="pl-PL" sz="1600" b="1" dirty="0">
                <a:solidFill>
                  <a:srgbClr val="006600"/>
                </a:solidFill>
              </a:rPr>
              <a:t>„Mapowanie potrzeb </a:t>
            </a:r>
            <a:r>
              <a:rPr lang="pl-PL" sz="1600" b="1">
                <a:solidFill>
                  <a:srgbClr val="006600"/>
                </a:solidFill>
              </a:rPr>
              <a:t>osób niepełnosprawnych</a:t>
            </a:r>
            <a:r>
              <a:rPr lang="pl-PL" sz="1600" b="1" dirty="0">
                <a:solidFill>
                  <a:srgbClr val="006600"/>
                </a:solidFill>
              </a:rPr>
              <a:t>, najmłodszych mieszkańców i </a:t>
            </a:r>
            <a:r>
              <a:rPr lang="pl-PL" sz="1600" b="1">
                <a:solidFill>
                  <a:srgbClr val="006600"/>
                </a:solidFill>
              </a:rPr>
              <a:t>seniorów </a:t>
            </a:r>
            <a:br>
              <a:rPr lang="pl-PL" sz="1600" b="1">
                <a:solidFill>
                  <a:srgbClr val="006600"/>
                </a:solidFill>
              </a:rPr>
            </a:br>
            <a:r>
              <a:rPr lang="pl-PL" sz="1600" b="1">
                <a:solidFill>
                  <a:srgbClr val="006600"/>
                </a:solidFill>
              </a:rPr>
              <a:t>w </a:t>
            </a:r>
            <a:r>
              <a:rPr lang="pl-PL" sz="1600" b="1" dirty="0">
                <a:solidFill>
                  <a:srgbClr val="006600"/>
                </a:solidFill>
              </a:rPr>
              <a:t>zakresie rozwiązań SMART” </a:t>
            </a:r>
            <a:r>
              <a:rPr lang="pl-PL" sz="1600" dirty="0">
                <a:solidFill>
                  <a:srgbClr val="006600"/>
                </a:solidFill>
              </a:rPr>
              <a:t>zostały spełnione.</a:t>
            </a:r>
          </a:p>
          <a:p>
            <a:pPr algn="just"/>
            <a:endParaRPr lang="pl-PL" sz="1600" dirty="0">
              <a:solidFill>
                <a:srgbClr val="006600"/>
              </a:solidFill>
            </a:endParaRPr>
          </a:p>
          <a:p>
            <a:pPr algn="just"/>
            <a:r>
              <a:rPr lang="pl-PL" sz="1600" b="1" dirty="0">
                <a:solidFill>
                  <a:srgbClr val="006600"/>
                </a:solidFill>
              </a:rPr>
              <a:t>Pierwszy cel</a:t>
            </a:r>
            <a:r>
              <a:rPr lang="pl-PL" sz="1600" dirty="0">
                <a:solidFill>
                  <a:srgbClr val="006600"/>
                </a:solidFill>
              </a:rPr>
              <a:t>: </a:t>
            </a:r>
            <a:r>
              <a:rPr lang="pl-PL" sz="1600" i="1" u="sng" dirty="0">
                <a:solidFill>
                  <a:srgbClr val="006600"/>
                </a:solidFill>
              </a:rPr>
              <a:t>partycypacja społeczna</a:t>
            </a:r>
            <a:r>
              <a:rPr lang="pl-PL" sz="1600" dirty="0">
                <a:solidFill>
                  <a:srgbClr val="006600"/>
                </a:solidFill>
              </a:rPr>
              <a:t>, która w tym przypadku znana jest w literaturze przedmiotu jako partycypacja </a:t>
            </a:r>
            <a:r>
              <a:rPr lang="pl-PL" sz="1600" i="1" u="sng" dirty="0">
                <a:solidFill>
                  <a:srgbClr val="006600"/>
                </a:solidFill>
              </a:rPr>
              <a:t>horyzontalna,</a:t>
            </a:r>
            <a:r>
              <a:rPr lang="pl-PL" sz="1600" dirty="0">
                <a:solidFill>
                  <a:srgbClr val="006600"/>
                </a:solidFill>
              </a:rPr>
              <a:t> która dotyczy przede wszystkim współpracy różnych grup, osób w osiąganiu wspólnego celu, jakim jest likwidacja barier w przestrzeni publicznej miasta. </a:t>
            </a:r>
          </a:p>
          <a:p>
            <a:pPr algn="just"/>
            <a:r>
              <a:rPr lang="pl-PL" sz="1600" b="1" dirty="0">
                <a:solidFill>
                  <a:srgbClr val="006600"/>
                </a:solidFill>
              </a:rPr>
              <a:t>Drugi cel: </a:t>
            </a:r>
            <a:r>
              <a:rPr lang="pl-PL" sz="1600" i="1" u="sng" dirty="0">
                <a:solidFill>
                  <a:srgbClr val="006600"/>
                </a:solidFill>
              </a:rPr>
              <a:t>zdefiniowanie</a:t>
            </a:r>
            <a:r>
              <a:rPr lang="pl-PL" sz="1600" dirty="0">
                <a:solidFill>
                  <a:srgbClr val="006600"/>
                </a:solidFill>
              </a:rPr>
              <a:t> przez interesariuszy </a:t>
            </a:r>
            <a:r>
              <a:rPr lang="pl-PL" sz="1600" i="1" u="sng" dirty="0">
                <a:solidFill>
                  <a:srgbClr val="006600"/>
                </a:solidFill>
              </a:rPr>
              <a:t>istniejących w mieście barier w przestrzeni publicznej</a:t>
            </a:r>
            <a:r>
              <a:rPr lang="pl-PL" sz="1600" dirty="0">
                <a:solidFill>
                  <a:srgbClr val="006600"/>
                </a:solidFill>
              </a:rPr>
              <a:t> (infrastruktura miejska, architektura, informacja) utrudniających funkcjonowanie w życiu codziennym osobom: 1. z niepełnosprawnościami (dorośli, dzieci) i ich opiekunom, 2. osobom ze specjalnymi potrzebami tj. seniorom, 3. matkom dzieci do lat 3. </a:t>
            </a:r>
          </a:p>
          <a:p>
            <a:pPr algn="just"/>
            <a:r>
              <a:rPr lang="pl-PL" sz="1600" b="1" dirty="0">
                <a:solidFill>
                  <a:srgbClr val="006600"/>
                </a:solidFill>
              </a:rPr>
              <a:t>Trzeci cel: </a:t>
            </a:r>
            <a:r>
              <a:rPr lang="pl-PL" sz="1600" i="1" u="sng" dirty="0">
                <a:solidFill>
                  <a:srgbClr val="006600"/>
                </a:solidFill>
              </a:rPr>
              <a:t>współdecydowanie, które jest najwyższym stopniem partycypacji obywatelskiej </a:t>
            </a:r>
            <a:r>
              <a:rPr lang="pl-PL" sz="1600" dirty="0">
                <a:solidFill>
                  <a:srgbClr val="006600"/>
                </a:solidFill>
              </a:rPr>
              <a:t>ze względu na pełne partnerstwo pomiędzy władzą a obywatelami i wprowadzenie przez władzę samorządową gminy Pleszew w życie założenia, że </a:t>
            </a:r>
            <a:r>
              <a:rPr lang="pl-PL" sz="1600" i="1" u="sng" dirty="0">
                <a:solidFill>
                  <a:srgbClr val="006600"/>
                </a:solidFill>
              </a:rPr>
              <a:t>„ludzie wiedzą lepiej, czego im potrzeba” </a:t>
            </a:r>
            <a:br>
              <a:rPr lang="pl-PL" sz="1600" i="1" u="sng" dirty="0">
                <a:solidFill>
                  <a:srgbClr val="006600"/>
                </a:solidFill>
              </a:rPr>
            </a:br>
            <a:r>
              <a:rPr lang="pl-PL" sz="1600" dirty="0">
                <a:solidFill>
                  <a:srgbClr val="006600"/>
                </a:solidFill>
              </a:rPr>
              <a:t>i w ten sposób danie mieszkańcom realnego wpływu na planowane koniecznych rozwiązań </a:t>
            </a:r>
            <a:br>
              <a:rPr lang="pl-PL" sz="1600" dirty="0">
                <a:solidFill>
                  <a:srgbClr val="006600"/>
                </a:solidFill>
              </a:rPr>
            </a:br>
            <a:r>
              <a:rPr lang="pl-PL" sz="1600" dirty="0">
                <a:solidFill>
                  <a:srgbClr val="006600"/>
                </a:solidFill>
              </a:rPr>
              <a:t>w ramach podejmowanych działań związanych z aspektem tematyki smart </a:t>
            </a:r>
            <a:r>
              <a:rPr lang="pl-PL" sz="1600" dirty="0" err="1">
                <a:solidFill>
                  <a:srgbClr val="006600"/>
                </a:solidFill>
              </a:rPr>
              <a:t>city</a:t>
            </a:r>
            <a:r>
              <a:rPr lang="pl-PL" sz="1600" dirty="0">
                <a:solidFill>
                  <a:srgbClr val="006600"/>
                </a:solidFill>
              </a:rPr>
              <a:t>.</a:t>
            </a:r>
          </a:p>
          <a:p>
            <a:pPr algn="just"/>
            <a:r>
              <a:rPr lang="pl-PL" sz="1600" dirty="0">
                <a:solidFill>
                  <a:srgbClr val="006600"/>
                </a:solidFill>
              </a:rPr>
              <a:t>(N</a:t>
            </a:r>
            <a:r>
              <a:rPr lang="pl-PL" sz="1400" dirty="0">
                <a:solidFill>
                  <a:srgbClr val="006600"/>
                </a:solidFill>
              </a:rPr>
              <a:t>a tym etapie trzeci cel ma charakter postulatywny</a:t>
            </a:r>
            <a:r>
              <a:rPr lang="pl-PL" sz="1600" dirty="0">
                <a:solidFill>
                  <a:srgbClr val="006600"/>
                </a:solidFill>
              </a:rPr>
              <a:t>) </a:t>
            </a:r>
          </a:p>
        </p:txBody>
      </p:sp>
    </p:spTree>
    <p:extLst>
      <p:ext uri="{BB962C8B-B14F-4D97-AF65-F5344CB8AC3E}">
        <p14:creationId xmlns:p14="http://schemas.microsoft.com/office/powerpoint/2010/main" val="880801942"/>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670E0412-3004-4649-868C-D32EE7B4A2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737" y="1234051"/>
            <a:ext cx="3959424" cy="2969568"/>
          </a:xfrm>
          <a:prstGeom prst="rect">
            <a:avLst/>
          </a:prstGeom>
        </p:spPr>
      </p:pic>
      <p:sp>
        <p:nvSpPr>
          <p:cNvPr id="8" name="pole tekstowe 7">
            <a:extLst>
              <a:ext uri="{FF2B5EF4-FFF2-40B4-BE49-F238E27FC236}">
                <a16:creationId xmlns:a16="http://schemas.microsoft.com/office/drawing/2014/main" id="{F26F0195-59F4-4A6C-800E-B7BF74E5397B}"/>
              </a:ext>
            </a:extLst>
          </p:cNvPr>
          <p:cNvSpPr txBox="1"/>
          <p:nvPr/>
        </p:nvSpPr>
        <p:spPr>
          <a:xfrm>
            <a:off x="1462597" y="620688"/>
            <a:ext cx="64087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99CC00"/>
                </a:solidFill>
                <a:effectLst/>
                <a:uLnTx/>
                <a:uFillTx/>
                <a:latin typeface="Calibri"/>
                <a:ea typeface="+mn-ea"/>
                <a:cs typeface="+mn-cs"/>
              </a:rPr>
              <a:t>4. Charakterystyka grup interesariuszy - seniorzy</a:t>
            </a:r>
          </a:p>
        </p:txBody>
      </p:sp>
      <p:sp>
        <p:nvSpPr>
          <p:cNvPr id="11" name="pole tekstowe 10">
            <a:extLst>
              <a:ext uri="{FF2B5EF4-FFF2-40B4-BE49-F238E27FC236}">
                <a16:creationId xmlns:a16="http://schemas.microsoft.com/office/drawing/2014/main" id="{E1F08F29-DF58-4ED2-8F62-68F94FC909FC}"/>
              </a:ext>
            </a:extLst>
          </p:cNvPr>
          <p:cNvSpPr txBox="1"/>
          <p:nvPr/>
        </p:nvSpPr>
        <p:spPr>
          <a:xfrm>
            <a:off x="423079" y="4149080"/>
            <a:ext cx="8208912" cy="1785104"/>
          </a:xfrm>
          <a:prstGeom prst="rect">
            <a:avLst/>
          </a:prstGeom>
          <a:noFill/>
        </p:spPr>
        <p:txBody>
          <a:bodyPr wrap="square" rtlCol="0">
            <a:spAutoFit/>
          </a:bodyPr>
          <a:lstStyle/>
          <a:p>
            <a:pPr algn="just"/>
            <a:r>
              <a:rPr lang="pl-PL" sz="1400" b="1" dirty="0">
                <a:solidFill>
                  <a:srgbClr val="006600"/>
                </a:solidFill>
              </a:rPr>
              <a:t>Fot. 1 i 2, seniorzy na spotkaniu fokusowym w Sali Ślubów Urzędu Miasta i Gminy w dniu 14.07.2021 rok.</a:t>
            </a:r>
          </a:p>
          <a:p>
            <a:pPr algn="just"/>
            <a:r>
              <a:rPr lang="pl-PL" sz="1600" dirty="0">
                <a:solidFill>
                  <a:srgbClr val="006600"/>
                </a:solidFill>
              </a:rPr>
              <a:t>Seniorzy, którzy mieli ograniczenia w poruszaniu i nie zdołaliby przejść trasy spaceru diagnostycznego, wzięli udział w zogniskowanym wywiadzie grupowym. Miał on charakter spaceru wirtualnego, podczas którego moderator przedstawił 10 mapek tras spaceru diagnostycznego oraz stawiał pytania charakteryzujące dany odcinek spaceru, podczas którego mogły wystąpić trudności w poruszaniu się po przestrzeni publicznej dla seniorów bądź wykluczające ich z dostępności. W spotkaniu wzięło udział 10 seniorów. </a:t>
            </a:r>
          </a:p>
        </p:txBody>
      </p:sp>
      <p:pic>
        <p:nvPicPr>
          <p:cNvPr id="14" name="Obraz 13">
            <a:extLst>
              <a:ext uri="{FF2B5EF4-FFF2-40B4-BE49-F238E27FC236}">
                <a16:creationId xmlns:a16="http://schemas.microsoft.com/office/drawing/2014/main" id="{B3DD0CD3-EFCD-4321-86AC-32FAB1664E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0408" y="1234051"/>
            <a:ext cx="3959424" cy="2969569"/>
          </a:xfrm>
          <a:prstGeom prst="rect">
            <a:avLst/>
          </a:prstGeom>
        </p:spPr>
      </p:pic>
    </p:spTree>
    <p:extLst>
      <p:ext uri="{BB962C8B-B14F-4D97-AF65-F5344CB8AC3E}">
        <p14:creationId xmlns:p14="http://schemas.microsoft.com/office/powerpoint/2010/main" val="3763983152"/>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B3EAA1E0-0403-4546-90D1-FEE981EA9418}"/>
              </a:ext>
            </a:extLst>
          </p:cNvPr>
          <p:cNvSpPr txBox="1"/>
          <p:nvPr/>
        </p:nvSpPr>
        <p:spPr>
          <a:xfrm>
            <a:off x="2699792" y="692696"/>
            <a:ext cx="4572000"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pl-PL" sz="2400" b="1" i="0" u="none" strike="noStrike" kern="1200" cap="none" spc="0" normalizeH="0" baseline="0" noProof="0" dirty="0">
                <a:ln>
                  <a:noFill/>
                </a:ln>
                <a:solidFill>
                  <a:srgbClr val="99CC00"/>
                </a:solidFill>
                <a:effectLst/>
                <a:uLnTx/>
                <a:uFillTx/>
                <a:latin typeface="Calibri"/>
                <a:ea typeface="+mn-ea"/>
                <a:cs typeface="+mn-cs"/>
              </a:rPr>
              <a:t>14. Spis mapek i zdjęć</a:t>
            </a:r>
          </a:p>
        </p:txBody>
      </p:sp>
      <p:sp>
        <p:nvSpPr>
          <p:cNvPr id="6" name="pole tekstowe 5">
            <a:extLst>
              <a:ext uri="{FF2B5EF4-FFF2-40B4-BE49-F238E27FC236}">
                <a16:creationId xmlns:a16="http://schemas.microsoft.com/office/drawing/2014/main" id="{6824EE8A-2376-41FA-8A10-33449BB43AE1}"/>
              </a:ext>
            </a:extLst>
          </p:cNvPr>
          <p:cNvSpPr txBox="1"/>
          <p:nvPr/>
        </p:nvSpPr>
        <p:spPr>
          <a:xfrm>
            <a:off x="755576" y="1174224"/>
            <a:ext cx="7992888" cy="4770537"/>
          </a:xfrm>
          <a:prstGeom prst="rect">
            <a:avLst/>
          </a:prstGeom>
          <a:noFill/>
        </p:spPr>
        <p:txBody>
          <a:bodyPr wrap="square">
            <a:spAutoFit/>
          </a:bodyPr>
          <a:lstStyle/>
          <a:p>
            <a:r>
              <a:rPr lang="pl-PL" sz="1600" dirty="0">
                <a:solidFill>
                  <a:srgbClr val="006600"/>
                </a:solidFill>
              </a:rPr>
              <a:t>Fot. 1 i 2, seniorzy na spotkaniu fokusowym w Sali Ślubów Urzędu Miasta i Gminy w dniu 14.07.2021 rok.</a:t>
            </a:r>
          </a:p>
          <a:p>
            <a:r>
              <a:rPr lang="pl-PL" sz="1600" dirty="0">
                <a:solidFill>
                  <a:srgbClr val="006600"/>
                </a:solidFill>
              </a:rPr>
              <a:t>Fot. 3. Seniorzy przed Urzędem Miasta i Gminy po spotkaniu fokusowym w dniu 14.07.2021 roku</a:t>
            </a:r>
          </a:p>
          <a:p>
            <a:r>
              <a:rPr lang="pl-PL" sz="1600" dirty="0">
                <a:solidFill>
                  <a:srgbClr val="006600"/>
                </a:solidFill>
              </a:rPr>
              <a:t>Fot. 4. Seniorzy przed Urzędem Miasta i Gminy przed spacerem diagnostycznym w dniu </a:t>
            </a:r>
          </a:p>
          <a:p>
            <a:r>
              <a:rPr lang="pl-PL" sz="1600" dirty="0">
                <a:solidFill>
                  <a:srgbClr val="006600"/>
                </a:solidFill>
              </a:rPr>
              <a:t>19.07.2021 roku</a:t>
            </a:r>
          </a:p>
          <a:p>
            <a:r>
              <a:rPr lang="pl-PL" sz="1600" dirty="0">
                <a:solidFill>
                  <a:srgbClr val="006600"/>
                </a:solidFill>
              </a:rPr>
              <a:t>Fot. 5. Seniorzy przed Zajezdnią Kultury przed spotkaniem podsumowującym spacer diagnostyczny w dniu 19.07.2021 roku</a:t>
            </a:r>
          </a:p>
          <a:p>
            <a:r>
              <a:rPr lang="pl-PL" sz="1600" dirty="0">
                <a:solidFill>
                  <a:srgbClr val="006600"/>
                </a:solidFill>
              </a:rPr>
              <a:t>Fot. 6. Niepełnosprawni wraz z opiekunami na spotkaniu fokusowym w dniu 09.07.2021 roku w Ośrodku Wsparcia na ul. Kazimierza Wielkiego 7B</a:t>
            </a:r>
          </a:p>
          <a:p>
            <a:r>
              <a:rPr lang="pl-PL" sz="1600" dirty="0">
                <a:solidFill>
                  <a:srgbClr val="006600"/>
                </a:solidFill>
              </a:rPr>
              <a:t>Fot. 7. Spacer diagnostyczny osób niepełnosprawnych wraz z opiekunami w Parku Miejskim </a:t>
            </a:r>
            <a:br>
              <a:rPr lang="pl-PL" sz="1600" dirty="0">
                <a:solidFill>
                  <a:srgbClr val="006600"/>
                </a:solidFill>
              </a:rPr>
            </a:br>
            <a:r>
              <a:rPr lang="pl-PL" sz="1600" dirty="0">
                <a:solidFill>
                  <a:srgbClr val="006600"/>
                </a:solidFill>
              </a:rPr>
              <a:t>w dniu 16.07.2021 roku  </a:t>
            </a:r>
          </a:p>
          <a:p>
            <a:r>
              <a:rPr lang="pl-PL" sz="1600" dirty="0">
                <a:solidFill>
                  <a:srgbClr val="006600"/>
                </a:solidFill>
              </a:rPr>
              <a:t>Fot. 8. Mamy z dziećmi do lat 3 przed spacerem diagnostycznym w dniu 21.07.2021 roku</a:t>
            </a:r>
          </a:p>
          <a:p>
            <a:r>
              <a:rPr lang="pl-PL" sz="1600" dirty="0">
                <a:solidFill>
                  <a:srgbClr val="006600"/>
                </a:solidFill>
              </a:rPr>
              <a:t>Fot. 9. Spotkanie podsumowujące po spacerze diagnostycznym mam z dziećmi do lat 3 w Zajezdni Kultury w dniu 21.07.2021 roku</a:t>
            </a:r>
          </a:p>
          <a:p>
            <a:r>
              <a:rPr lang="pl-PL" sz="1600" dirty="0">
                <a:solidFill>
                  <a:srgbClr val="006600"/>
                </a:solidFill>
              </a:rPr>
              <a:t>Fot. 10. Mamy z dziećmi do lat 3 na spacerze diagnostycznym w dniu 21.07.2021 roku</a:t>
            </a:r>
          </a:p>
          <a:p>
            <a:r>
              <a:rPr lang="pl-PL" sz="1600" dirty="0">
                <a:solidFill>
                  <a:srgbClr val="006600"/>
                </a:solidFill>
              </a:rPr>
              <a:t>Fot. 11. Seniorzy na Rynku w trakcie spaceru diagnostycznego</a:t>
            </a:r>
          </a:p>
          <a:p>
            <a:r>
              <a:rPr lang="pl-PL" sz="1600" dirty="0">
                <a:solidFill>
                  <a:srgbClr val="006600"/>
                </a:solidFill>
              </a:rPr>
              <a:t>Fot. 12. Ławeczka do przewinięcia malucha - propozycja matek dzieci do lat 3</a:t>
            </a:r>
          </a:p>
          <a:p>
            <a:r>
              <a:rPr lang="pl-PL" sz="1600" dirty="0">
                <a:solidFill>
                  <a:srgbClr val="006600"/>
                </a:solidFill>
              </a:rPr>
              <a:t>Fot. 13. Gry i zabawy chodnikowe - propozycje matek dzieci do lat 3</a:t>
            </a:r>
          </a:p>
        </p:txBody>
      </p:sp>
    </p:spTree>
    <p:extLst>
      <p:ext uri="{BB962C8B-B14F-4D97-AF65-F5344CB8AC3E}">
        <p14:creationId xmlns:p14="http://schemas.microsoft.com/office/powerpoint/2010/main" val="3089133626"/>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B3EAA1E0-0403-4546-90D1-FEE981EA9418}"/>
              </a:ext>
            </a:extLst>
          </p:cNvPr>
          <p:cNvSpPr txBox="1"/>
          <p:nvPr/>
        </p:nvSpPr>
        <p:spPr>
          <a:xfrm>
            <a:off x="2699792" y="692696"/>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99CC00"/>
                </a:solidFill>
                <a:effectLst/>
                <a:uLnTx/>
                <a:uFillTx/>
                <a:latin typeface="Calibri"/>
                <a:ea typeface="+mn-ea"/>
                <a:cs typeface="+mn-cs"/>
              </a:rPr>
              <a:t>14. Spis mapek i zdjęć</a:t>
            </a:r>
          </a:p>
        </p:txBody>
      </p:sp>
      <p:sp>
        <p:nvSpPr>
          <p:cNvPr id="6" name="pole tekstowe 5">
            <a:extLst>
              <a:ext uri="{FF2B5EF4-FFF2-40B4-BE49-F238E27FC236}">
                <a16:creationId xmlns:a16="http://schemas.microsoft.com/office/drawing/2014/main" id="{6824EE8A-2376-41FA-8A10-33449BB43AE1}"/>
              </a:ext>
            </a:extLst>
          </p:cNvPr>
          <p:cNvSpPr txBox="1"/>
          <p:nvPr/>
        </p:nvSpPr>
        <p:spPr>
          <a:xfrm>
            <a:off x="755576" y="1174224"/>
            <a:ext cx="7992888"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14. Płotek bezpieczeństwa dla malucha - propozycje matek dzieci do lat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15. Gry i zabawy chodnikowe - propozycje matek dzieci do lat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16. Gry i zabawy chodnikowe - propozycje matek dzieci do lat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Źródło: </a:t>
            </a:r>
            <a:r>
              <a:rPr kumimoji="0" lang="pl-PL" sz="1600" b="0" i="0" u="none" strike="noStrike" kern="1200" cap="none" spc="0" normalizeH="0" baseline="0" noProof="0" dirty="0" err="1">
                <a:ln>
                  <a:noFill/>
                </a:ln>
                <a:solidFill>
                  <a:srgbClr val="006600"/>
                </a:solidFill>
                <a:effectLst/>
                <a:uLnTx/>
                <a:uFillTx/>
                <a:latin typeface="Calibri"/>
                <a:ea typeface="+mn-ea"/>
                <a:cs typeface="+mn-cs"/>
              </a:rPr>
              <a:t>google.maps.pleszew</a:t>
            </a:r>
            <a:r>
              <a:rPr kumimoji="0" lang="pl-PL" sz="1600" b="0" i="0" u="none" strike="noStrike" kern="1200" cap="none" spc="0" normalizeH="0" baseline="0" noProof="0" dirty="0">
                <a:ln>
                  <a:noFill/>
                </a:ln>
                <a:solidFill>
                  <a:srgbClr val="006600"/>
                </a:solidFill>
                <a:effectLst/>
                <a:uLnTx/>
                <a:uFillTx/>
                <a:latin typeface="Calibri"/>
                <a:ea typeface="+mn-ea"/>
                <a:cs typeface="+mn-cs"/>
              </a:rPr>
              <a:t>, mapka nr 1. Drugi punkt: trasa spaceru diagnostycznego – Rynek, ulica św. Ducha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17. Seniorzy przy nieczynnej windzie Banku Santander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18. Seniorzy na przejściu dla pieszych przy ulicy św. Ducha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19. Seniorzy przy schodach Poczty Polskiej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Źródło: </a:t>
            </a:r>
            <a:r>
              <a:rPr kumimoji="0" lang="pl-PL" sz="1600" b="0" i="0" u="none" strike="noStrike" kern="1200" cap="none" spc="0" normalizeH="0" baseline="0" noProof="0" dirty="0" err="1">
                <a:ln>
                  <a:noFill/>
                </a:ln>
                <a:solidFill>
                  <a:srgbClr val="006600"/>
                </a:solidFill>
                <a:effectLst/>
                <a:uLnTx/>
                <a:uFillTx/>
                <a:latin typeface="Calibri"/>
                <a:ea typeface="+mn-ea"/>
                <a:cs typeface="+mn-cs"/>
              </a:rPr>
              <a:t>google.maps.pleszew</a:t>
            </a:r>
            <a:r>
              <a:rPr kumimoji="0" lang="pl-PL" sz="1600" b="0" i="0" u="none" strike="noStrike" kern="1200" cap="none" spc="0" normalizeH="0" baseline="0" noProof="0" dirty="0">
                <a:ln>
                  <a:noFill/>
                </a:ln>
                <a:solidFill>
                  <a:srgbClr val="006600"/>
                </a:solidFill>
                <a:effectLst/>
                <a:uLnTx/>
                <a:uFillTx/>
                <a:latin typeface="Calibri"/>
                <a:ea typeface="+mn-ea"/>
                <a:cs typeface="+mn-cs"/>
              </a:rPr>
              <a:t>, mapka nr 2. Trzeci punkt: trasa spaceru diagnostycznego -  ul. Poznańska - Muzeum Regionalne, Starostwo Powiatowe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20. Seniorzy przy schodach Muzeum Regionalnego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21. Seniorzy przy schodach kina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22. Seniorzy przy podjeździe na Ul. Poznańskiej i krajowej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23. Seniorzy przy windzie PZU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24. Propozycja seniorów zrobienia parkingu na ul. Zielonej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25. Seniorzy przy podjeździe do budynku Starostwa Powiatowego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26. Seniorzy przy podjeździe do wejścia głównego Starostwa Powiatowego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27. Seniorzy przed Starostwem Powiatowym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 </a:t>
            </a:r>
          </a:p>
        </p:txBody>
      </p:sp>
    </p:spTree>
    <p:extLst>
      <p:ext uri="{BB962C8B-B14F-4D97-AF65-F5344CB8AC3E}">
        <p14:creationId xmlns:p14="http://schemas.microsoft.com/office/powerpoint/2010/main" val="3921203433"/>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B3EAA1E0-0403-4546-90D1-FEE981EA9418}"/>
              </a:ext>
            </a:extLst>
          </p:cNvPr>
          <p:cNvSpPr txBox="1"/>
          <p:nvPr/>
        </p:nvSpPr>
        <p:spPr>
          <a:xfrm>
            <a:off x="2699792" y="692696"/>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99CC00"/>
                </a:solidFill>
                <a:effectLst/>
                <a:uLnTx/>
                <a:uFillTx/>
                <a:latin typeface="Calibri"/>
                <a:ea typeface="+mn-ea"/>
                <a:cs typeface="+mn-cs"/>
              </a:rPr>
              <a:t>14. Spis mapek i zdjęć</a:t>
            </a:r>
          </a:p>
        </p:txBody>
      </p:sp>
      <p:sp>
        <p:nvSpPr>
          <p:cNvPr id="6" name="pole tekstowe 5">
            <a:extLst>
              <a:ext uri="{FF2B5EF4-FFF2-40B4-BE49-F238E27FC236}">
                <a16:creationId xmlns:a16="http://schemas.microsoft.com/office/drawing/2014/main" id="{6824EE8A-2376-41FA-8A10-33449BB43AE1}"/>
              </a:ext>
            </a:extLst>
          </p:cNvPr>
          <p:cNvSpPr txBox="1"/>
          <p:nvPr/>
        </p:nvSpPr>
        <p:spPr>
          <a:xfrm>
            <a:off x="755576" y="1138600"/>
            <a:ext cx="7992888"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28. Schody do budynku B Starostwa Powiatowego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Źródło: </a:t>
            </a:r>
            <a:r>
              <a:rPr kumimoji="0" lang="pl-PL" sz="1600" b="0" i="0" u="none" strike="noStrike" kern="1200" cap="none" spc="0" normalizeH="0" baseline="0" noProof="0" dirty="0" err="1">
                <a:ln>
                  <a:noFill/>
                </a:ln>
                <a:solidFill>
                  <a:srgbClr val="006600"/>
                </a:solidFill>
                <a:effectLst/>
                <a:uLnTx/>
                <a:uFillTx/>
                <a:latin typeface="Calibri"/>
                <a:ea typeface="+mn-ea"/>
                <a:cs typeface="+mn-cs"/>
              </a:rPr>
              <a:t>google.maps.pleszew</a:t>
            </a:r>
            <a:r>
              <a:rPr kumimoji="0" lang="pl-PL" sz="1600" b="0" i="0" u="none" strike="noStrike" kern="1200" cap="none" spc="0" normalizeH="0" baseline="0" noProof="0" dirty="0">
                <a:ln>
                  <a:noFill/>
                </a:ln>
                <a:solidFill>
                  <a:srgbClr val="006600"/>
                </a:solidFill>
                <a:effectLst/>
                <a:uLnTx/>
                <a:uFillTx/>
                <a:latin typeface="Calibri"/>
                <a:ea typeface="+mn-ea"/>
                <a:cs typeface="+mn-cs"/>
              </a:rPr>
              <a:t>, mapka nr 3. Czwarty punkt: spaceru diagnostycznego - ul. Słowackiego - Miejsko-Gminny Ośrodek Pomocy Społecznej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29. Seniorzy przed budynkiem Miejsko -Gminnego Ośrodka Pomocy Społecznej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30. Seniorzy przed budynkiem Zespołu Szkół Technicznych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Źródło: </a:t>
            </a:r>
            <a:r>
              <a:rPr kumimoji="0" lang="pl-PL" sz="1600" b="0" i="0" u="none" strike="noStrike" kern="1200" cap="none" spc="0" normalizeH="0" baseline="0" noProof="0" dirty="0" err="1">
                <a:ln>
                  <a:noFill/>
                </a:ln>
                <a:solidFill>
                  <a:srgbClr val="006600"/>
                </a:solidFill>
                <a:effectLst/>
                <a:uLnTx/>
                <a:uFillTx/>
                <a:latin typeface="Calibri"/>
                <a:ea typeface="+mn-ea"/>
                <a:cs typeface="+mn-cs"/>
              </a:rPr>
              <a:t>google.maps.pleszew</a:t>
            </a:r>
            <a:r>
              <a:rPr kumimoji="0" lang="pl-PL" sz="1600" b="0" i="0" u="none" strike="noStrike" kern="1200" cap="none" spc="0" normalizeH="0" baseline="0" noProof="0" dirty="0">
                <a:ln>
                  <a:noFill/>
                </a:ln>
                <a:solidFill>
                  <a:srgbClr val="006600"/>
                </a:solidFill>
                <a:effectLst/>
                <a:uLnTx/>
                <a:uFillTx/>
                <a:latin typeface="Calibri"/>
                <a:ea typeface="+mn-ea"/>
                <a:cs typeface="+mn-cs"/>
              </a:rPr>
              <a:t>, mapka nr 4. Piąty punkt: spaceru diagnostycznego - Park Miejski ulica Bogusza, Ogrodowa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31. Matki dzieci do lat 3 na placu zabaw przy Szkole Podstawowej nr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32. Matki dzieci do lat 3 na placu zabaw w Parku Miejskim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33. Altanka do przewinięcia malucha - propozycja matek dzieci do lat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34.Rodzinny Plac Zabaw Osiedla nr 4 na ulicy Piaski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35. Altanka dla seniora i matek dzieci do lat 3 w Parku Miejskim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36. Niepełnosprawni w Parku Miejskim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37. Niepełnosprawni na placu zabaw przy Szkole Podstawowej nr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38. Niepełnosprawni na przejściu dla pieszych przy Parku Miejskim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39. Matki dzieci do lat 3 na podjeździe do budynku Urzędu Pracy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40. Matki dzieci do lat 3 na ul. Kaczyńskiego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41. Matki dzieci do lat 3 na ul. Piaski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42. Matki dzieci do lat 3 na przejściu przez tory na ul. Piaski</a:t>
            </a:r>
          </a:p>
        </p:txBody>
      </p:sp>
    </p:spTree>
    <p:extLst>
      <p:ext uri="{BB962C8B-B14F-4D97-AF65-F5344CB8AC3E}">
        <p14:creationId xmlns:p14="http://schemas.microsoft.com/office/powerpoint/2010/main" val="1190278326"/>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B3EAA1E0-0403-4546-90D1-FEE981EA9418}"/>
              </a:ext>
            </a:extLst>
          </p:cNvPr>
          <p:cNvSpPr txBox="1"/>
          <p:nvPr/>
        </p:nvSpPr>
        <p:spPr>
          <a:xfrm>
            <a:off x="2699792" y="692696"/>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99CC00"/>
                </a:solidFill>
                <a:effectLst/>
                <a:uLnTx/>
                <a:uFillTx/>
                <a:latin typeface="Calibri"/>
                <a:ea typeface="+mn-ea"/>
                <a:cs typeface="+mn-cs"/>
              </a:rPr>
              <a:t>14. Spis mapek i zdjęć</a:t>
            </a:r>
          </a:p>
        </p:txBody>
      </p:sp>
      <p:sp>
        <p:nvSpPr>
          <p:cNvPr id="6" name="pole tekstowe 5">
            <a:extLst>
              <a:ext uri="{FF2B5EF4-FFF2-40B4-BE49-F238E27FC236}">
                <a16:creationId xmlns:a16="http://schemas.microsoft.com/office/drawing/2014/main" id="{6824EE8A-2376-41FA-8A10-33449BB43AE1}"/>
              </a:ext>
            </a:extLst>
          </p:cNvPr>
          <p:cNvSpPr txBox="1"/>
          <p:nvPr/>
        </p:nvSpPr>
        <p:spPr>
          <a:xfrm>
            <a:off x="755576" y="1138600"/>
            <a:ext cx="7992888"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Źródło: </a:t>
            </a:r>
            <a:r>
              <a:rPr kumimoji="0" lang="pl-PL" sz="1600" b="0" i="0" u="none" strike="noStrike" kern="1200" cap="none" spc="0" normalizeH="0" baseline="0" noProof="0" dirty="0" err="1">
                <a:ln>
                  <a:noFill/>
                </a:ln>
                <a:solidFill>
                  <a:srgbClr val="006600"/>
                </a:solidFill>
                <a:effectLst/>
                <a:uLnTx/>
                <a:uFillTx/>
                <a:latin typeface="Calibri"/>
                <a:ea typeface="+mn-ea"/>
                <a:cs typeface="+mn-cs"/>
              </a:rPr>
              <a:t>google.maps.pleszew</a:t>
            </a:r>
            <a:r>
              <a:rPr kumimoji="0" lang="pl-PL" sz="1600" b="0" i="0" u="none" strike="noStrike" kern="1200" cap="none" spc="0" normalizeH="0" baseline="0" noProof="0" dirty="0">
                <a:ln>
                  <a:noFill/>
                </a:ln>
                <a:solidFill>
                  <a:srgbClr val="006600"/>
                </a:solidFill>
                <a:effectLst/>
                <a:uLnTx/>
                <a:uFillTx/>
                <a:latin typeface="Calibri"/>
                <a:ea typeface="+mn-ea"/>
                <a:cs typeface="+mn-cs"/>
              </a:rPr>
              <a:t>, mapka nr 5. Szósty punkt: trasy spaceru diagnostycznego - ulica Sienkiewicza do Domu Kultury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43. Niepełnosprawni przed wjazdem do Przedszkola nr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44. Matki dzieci do lat 3 na przejściu dla pieszych na ul. Sienkiewicza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45. Niepełnosprawni na przejściu przez tory na ul. Sienkiewicza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 Źródło: </a:t>
            </a:r>
            <a:r>
              <a:rPr kumimoji="0" lang="pl-PL" sz="1600" b="0" i="0" u="none" strike="noStrike" kern="1200" cap="none" spc="0" normalizeH="0" baseline="0" noProof="0" dirty="0" err="1">
                <a:ln>
                  <a:noFill/>
                </a:ln>
                <a:solidFill>
                  <a:srgbClr val="006600"/>
                </a:solidFill>
                <a:effectLst/>
                <a:uLnTx/>
                <a:uFillTx/>
                <a:latin typeface="Calibri"/>
                <a:ea typeface="+mn-ea"/>
                <a:cs typeface="+mn-cs"/>
              </a:rPr>
              <a:t>google.maps.pleszew</a:t>
            </a:r>
            <a:r>
              <a:rPr kumimoji="0" lang="pl-PL" sz="1600" b="0" i="0" u="none" strike="noStrike" kern="1200" cap="none" spc="0" normalizeH="0" baseline="0" noProof="0" dirty="0">
                <a:ln>
                  <a:noFill/>
                </a:ln>
                <a:solidFill>
                  <a:srgbClr val="006600"/>
                </a:solidFill>
                <a:effectLst/>
                <a:uLnTx/>
                <a:uFillTx/>
                <a:latin typeface="Calibri"/>
                <a:ea typeface="+mn-ea"/>
                <a:cs typeface="+mn-cs"/>
              </a:rPr>
              <a:t>, mapka nr 6. Siódmy punkt: trasa spaceru diagnostycznego -  ul. Kolejowa, Dom Kultury, Biblioteka Publiczna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46. Matki dzieci do lat 3 przed Zajezdnią Kultury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47. Seniorzy przed Biblioteką Publiczną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48. Niepełnosprawni przed Biblioteką Publiczną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49. Niepełnosprawni na przejściu przez tory do Zajezdni Kultury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Źródło: </a:t>
            </a:r>
            <a:r>
              <a:rPr kumimoji="0" lang="pl-PL" sz="1600" b="0" i="0" u="none" strike="noStrike" kern="1200" cap="none" spc="0" normalizeH="0" baseline="0" noProof="0" dirty="0" err="1">
                <a:ln>
                  <a:noFill/>
                </a:ln>
                <a:solidFill>
                  <a:srgbClr val="006600"/>
                </a:solidFill>
                <a:effectLst/>
                <a:uLnTx/>
                <a:uFillTx/>
                <a:latin typeface="Calibri"/>
                <a:ea typeface="+mn-ea"/>
                <a:cs typeface="+mn-cs"/>
              </a:rPr>
              <a:t>google.maps.pleszew</a:t>
            </a:r>
            <a:r>
              <a:rPr kumimoji="0" lang="pl-PL" sz="1600" b="0" i="0" u="none" strike="noStrike" kern="1200" cap="none" spc="0" normalizeH="0" baseline="0" noProof="0" dirty="0">
                <a:ln>
                  <a:noFill/>
                </a:ln>
                <a:solidFill>
                  <a:srgbClr val="006600"/>
                </a:solidFill>
                <a:effectLst/>
                <a:uLnTx/>
                <a:uFillTx/>
                <a:latin typeface="Calibri"/>
                <a:ea typeface="+mn-ea"/>
                <a:cs typeface="+mn-cs"/>
              </a:rPr>
              <a:t>, mapka nr 7. Ósmy punkt: trasa spaceru diagnostycznego - ul. Targowa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50. Niepełnosprawni przy progu chodnikowym przed Biedronką na ul. Ogrodowej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51. Opiekunka dorosłej osoby na wózku z trudem pokonała wysoki próg chodnikowy przy Biedronce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52. Widok poprawionego progu przy Biedronce na ul. Ogrodowej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Źródło: </a:t>
            </a:r>
            <a:r>
              <a:rPr kumimoji="0" lang="pl-PL" sz="1600" b="0" i="0" u="none" strike="noStrike" kern="1200" cap="none" spc="0" normalizeH="0" baseline="0" noProof="0" dirty="0" err="1">
                <a:ln>
                  <a:noFill/>
                </a:ln>
                <a:solidFill>
                  <a:srgbClr val="006600"/>
                </a:solidFill>
                <a:effectLst/>
                <a:uLnTx/>
                <a:uFillTx/>
                <a:latin typeface="Calibri"/>
                <a:ea typeface="+mn-ea"/>
                <a:cs typeface="+mn-cs"/>
              </a:rPr>
              <a:t>google.maps.pleszew</a:t>
            </a:r>
            <a:r>
              <a:rPr kumimoji="0" lang="pl-PL" sz="1600" b="0" i="0" u="none" strike="noStrike" kern="1200" cap="none" spc="0" normalizeH="0" baseline="0" noProof="0" dirty="0">
                <a:ln>
                  <a:noFill/>
                </a:ln>
                <a:solidFill>
                  <a:srgbClr val="006600"/>
                </a:solidFill>
                <a:effectLst/>
                <a:uLnTx/>
                <a:uFillTx/>
                <a:latin typeface="Calibri"/>
                <a:ea typeface="+mn-ea"/>
                <a:cs typeface="+mn-cs"/>
              </a:rPr>
              <a:t>, mapka nr 8. Dziewiąty punkt: trasy spaceru diagnostycznego – przejście ulicą Targową,  Krzywoustego do Domu Kultury  </a:t>
            </a:r>
          </a:p>
        </p:txBody>
      </p:sp>
    </p:spTree>
    <p:extLst>
      <p:ext uri="{BB962C8B-B14F-4D97-AF65-F5344CB8AC3E}">
        <p14:creationId xmlns:p14="http://schemas.microsoft.com/office/powerpoint/2010/main" val="2317577385"/>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B3EAA1E0-0403-4546-90D1-FEE981EA9418}"/>
              </a:ext>
            </a:extLst>
          </p:cNvPr>
          <p:cNvSpPr txBox="1"/>
          <p:nvPr/>
        </p:nvSpPr>
        <p:spPr>
          <a:xfrm>
            <a:off x="2699792" y="692696"/>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99CC00"/>
                </a:solidFill>
                <a:effectLst/>
                <a:uLnTx/>
                <a:uFillTx/>
                <a:latin typeface="Calibri"/>
                <a:ea typeface="+mn-ea"/>
                <a:cs typeface="+mn-cs"/>
              </a:rPr>
              <a:t>14. Spis mapek i zdjęć</a:t>
            </a:r>
          </a:p>
        </p:txBody>
      </p:sp>
      <p:sp>
        <p:nvSpPr>
          <p:cNvPr id="6" name="pole tekstowe 5">
            <a:extLst>
              <a:ext uri="{FF2B5EF4-FFF2-40B4-BE49-F238E27FC236}">
                <a16:creationId xmlns:a16="http://schemas.microsoft.com/office/drawing/2014/main" id="{6824EE8A-2376-41FA-8A10-33449BB43AE1}"/>
              </a:ext>
            </a:extLst>
          </p:cNvPr>
          <p:cNvSpPr txBox="1"/>
          <p:nvPr/>
        </p:nvSpPr>
        <p:spPr>
          <a:xfrm>
            <a:off x="755576" y="1138600"/>
            <a:ext cx="7992888"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53. Niepełnosprawni wraz z opiekunami na skwerze przy bibliotece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54. Niepełnosprawni wraz z opiekunami przed budynkiem PCPR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55. Spotkany na spacerze diagnostycznym starszy mężczyzna pokonujący wysoki krawężnik przy pomocy kuli łokciowej na ul. K. Wielkiego, B. Krzywoustego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56 i 57. Niepełnosprawni wraz z opiekunami przed wysokim krawężnikiem na ul. B. Krzywoustego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58 i 59. Niepełnosprawni wraz z opiekunami przed Szkołą Podstawową nr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60 i 61. Niepełnosprawni wraz z opiekunami przed Żabką na ul. B. Krzywoustego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62. Niepełnosprawni wraz z opiekunami za budynkiem CWIO na ul. B. Krzywoustego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63 Schody do budynku Centrum Wspierania Inicjatyw Obywatelskich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64. Niepełnosprawni wraz z opiekunami przed budynkiem CWIO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Źródło: </a:t>
            </a:r>
            <a:r>
              <a:rPr kumimoji="0" lang="pl-PL" sz="1600" b="0" i="0" u="none" strike="noStrike" kern="1200" cap="none" spc="0" normalizeH="0" baseline="0" noProof="0" dirty="0" err="1">
                <a:ln>
                  <a:noFill/>
                </a:ln>
                <a:solidFill>
                  <a:srgbClr val="006600"/>
                </a:solidFill>
                <a:effectLst/>
                <a:uLnTx/>
                <a:uFillTx/>
                <a:latin typeface="Calibri"/>
                <a:ea typeface="+mn-ea"/>
                <a:cs typeface="+mn-cs"/>
              </a:rPr>
              <a:t>google.maps.pleszew</a:t>
            </a:r>
            <a:r>
              <a:rPr kumimoji="0" lang="pl-PL" sz="1600" b="0" i="0" u="none" strike="noStrike" kern="1200" cap="none" spc="0" normalizeH="0" baseline="0" noProof="0" dirty="0">
                <a:ln>
                  <a:noFill/>
                </a:ln>
                <a:solidFill>
                  <a:srgbClr val="006600"/>
                </a:solidFill>
                <a:effectLst/>
                <a:uLnTx/>
                <a:uFillTx/>
                <a:latin typeface="Calibri"/>
                <a:ea typeface="+mn-ea"/>
                <a:cs typeface="+mn-cs"/>
              </a:rPr>
              <a:t>, mapka nr 9. Dziesiąty punkt: trasa spaceru diagnostycznego do Parku Leśnego Planty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65. Seniorzy przed Zajezdnią Kultury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66. Seniorzy na spotkaniu podsumowującym w Zajezdni Kultury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67. Seniorzy na spacerze diagnostycznym w Parku Leśnym Planty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68, 69 i 70. Seniorzy na spacerze diagnostycznym w Parku Leśnym Planty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71 i 72. Seniorzy na spacerze diagnostycznym w Parku Leśnym Planty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73. Seniorzy w busie po spacerze diagnostycznym w Parku Leśnym Planty</a:t>
            </a:r>
          </a:p>
        </p:txBody>
      </p:sp>
    </p:spTree>
    <p:extLst>
      <p:ext uri="{BB962C8B-B14F-4D97-AF65-F5344CB8AC3E}">
        <p14:creationId xmlns:p14="http://schemas.microsoft.com/office/powerpoint/2010/main" val="3608265490"/>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B3EAA1E0-0403-4546-90D1-FEE981EA9418}"/>
              </a:ext>
            </a:extLst>
          </p:cNvPr>
          <p:cNvSpPr txBox="1"/>
          <p:nvPr/>
        </p:nvSpPr>
        <p:spPr>
          <a:xfrm>
            <a:off x="2699792" y="692696"/>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99CC00"/>
                </a:solidFill>
                <a:effectLst/>
                <a:uLnTx/>
                <a:uFillTx/>
                <a:latin typeface="Calibri"/>
                <a:ea typeface="+mn-ea"/>
                <a:cs typeface="+mn-cs"/>
              </a:rPr>
              <a:t>14. Spis mapek i zdjęć</a:t>
            </a:r>
          </a:p>
        </p:txBody>
      </p:sp>
      <p:sp>
        <p:nvSpPr>
          <p:cNvPr id="6" name="pole tekstowe 5">
            <a:extLst>
              <a:ext uri="{FF2B5EF4-FFF2-40B4-BE49-F238E27FC236}">
                <a16:creationId xmlns:a16="http://schemas.microsoft.com/office/drawing/2014/main" id="{6824EE8A-2376-41FA-8A10-33449BB43AE1}"/>
              </a:ext>
            </a:extLst>
          </p:cNvPr>
          <p:cNvSpPr txBox="1"/>
          <p:nvPr/>
        </p:nvSpPr>
        <p:spPr>
          <a:xfrm>
            <a:off x="755576" y="1138600"/>
            <a:ext cx="7992888"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74. Edukacyjne kosze do segregacji odpadów - propozycja matek dzieci do lat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75. Altanka do przewinięcia malucha - propozycja matek dzieci do lat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76. Ławeczka okalająca drzewa – propozycja matek dzieci do lat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77. Chatka Baby Jagi – propozycja matek dzieci do lat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78. Zjeżdżalnie dla maluchów - propozycja matek dzieci do lat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79. Drewniany traktor i wóz drabiniasty propozycja - matek dzieci do lat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80. Drewniana karuzela – propozycja matek dzieci do lat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81. Ławeczka edukacyjna dla maluchów - propozycja matek dzieci do lat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82. Matki z dziećmi do lat 3 na spacerze diagnostycznym w Parku Leśnym Planty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83. Drewniany mostek w Parku Leśnym Planty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84. Matki z dziećmi do lat 3 przed altaną w Parku Leśnym Planty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85. Matki z dziećmi do lat 3 na ul. Sportowej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86. Matki z dziećmi do lat 3 przed placem zabaw ul. Sportowej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6600"/>
                </a:solidFill>
                <a:effectLst/>
                <a:uLnTx/>
                <a:uFillTx/>
                <a:latin typeface="Calibri"/>
                <a:ea typeface="+mn-ea"/>
                <a:cs typeface="+mn-cs"/>
              </a:rPr>
              <a:t>Fot. 87. Matki z dziećmi do lat 3 w Zajezdni Kultury na spotkaniu podsumowującym spacer diagnostyczny</a:t>
            </a:r>
          </a:p>
        </p:txBody>
      </p:sp>
    </p:spTree>
    <p:extLst>
      <p:ext uri="{BB962C8B-B14F-4D97-AF65-F5344CB8AC3E}">
        <p14:creationId xmlns:p14="http://schemas.microsoft.com/office/powerpoint/2010/main" val="3343472179"/>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0A31A9B-AAFF-44CF-8C5B-730733115F19}"/>
              </a:ext>
            </a:extLst>
          </p:cNvPr>
          <p:cNvSpPr txBox="1"/>
          <p:nvPr/>
        </p:nvSpPr>
        <p:spPr>
          <a:xfrm>
            <a:off x="899592" y="2708920"/>
            <a:ext cx="7589642" cy="2062103"/>
          </a:xfrm>
          <a:prstGeom prst="rect">
            <a:avLst/>
          </a:prstGeom>
          <a:noFill/>
        </p:spPr>
        <p:txBody>
          <a:bodyPr wrap="none" rtlCol="0">
            <a:spAutoFit/>
          </a:bodyPr>
          <a:lstStyle/>
          <a:p>
            <a:r>
              <a:rPr lang="pl-PL" sz="3200" dirty="0">
                <a:solidFill>
                  <a:srgbClr val="006600"/>
                </a:solidFill>
              </a:rPr>
              <a:t>Dziękuję za uwagę.</a:t>
            </a:r>
          </a:p>
          <a:p>
            <a:r>
              <a:rPr lang="pl-PL" sz="3200" dirty="0">
                <a:solidFill>
                  <a:srgbClr val="006600"/>
                </a:solidFill>
              </a:rPr>
              <a:t>Podziękowania dla wszystkich interesariuszy </a:t>
            </a:r>
          </a:p>
          <a:p>
            <a:r>
              <a:rPr lang="pl-PL" sz="3200" dirty="0">
                <a:solidFill>
                  <a:srgbClr val="006600"/>
                </a:solidFill>
              </a:rPr>
              <a:t>biorących udział w projekcie szczególnie dla</a:t>
            </a:r>
          </a:p>
          <a:p>
            <a:r>
              <a:rPr lang="pl-PL" sz="3200" dirty="0">
                <a:solidFill>
                  <a:srgbClr val="006600"/>
                </a:solidFill>
              </a:rPr>
              <a:t>liderek grup.</a:t>
            </a:r>
          </a:p>
        </p:txBody>
      </p:sp>
    </p:spTree>
    <p:extLst>
      <p:ext uri="{BB962C8B-B14F-4D97-AF65-F5344CB8AC3E}">
        <p14:creationId xmlns:p14="http://schemas.microsoft.com/office/powerpoint/2010/main" val="961263641"/>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EC3F6139-D74E-44A3-AD49-C1EE0292E03B}"/>
              </a:ext>
            </a:extLst>
          </p:cNvPr>
          <p:cNvSpPr txBox="1"/>
          <p:nvPr/>
        </p:nvSpPr>
        <p:spPr>
          <a:xfrm>
            <a:off x="1540145" y="586092"/>
            <a:ext cx="6552728"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pl-PL" sz="2400" b="1" i="0" u="none" strike="noStrike" kern="1200" cap="none" spc="0" normalizeH="0" baseline="0" noProof="0" dirty="0">
                <a:ln>
                  <a:noFill/>
                </a:ln>
                <a:solidFill>
                  <a:srgbClr val="99CC00"/>
                </a:solidFill>
                <a:effectLst/>
                <a:uLnTx/>
                <a:uFillTx/>
                <a:latin typeface="Calibri"/>
                <a:ea typeface="+mn-ea"/>
                <a:cs typeface="+mn-cs"/>
              </a:rPr>
              <a:t>4. Charakterystyka grup interesariuszy - seniorzy</a:t>
            </a:r>
          </a:p>
        </p:txBody>
      </p:sp>
      <p:pic>
        <p:nvPicPr>
          <p:cNvPr id="7" name="Obraz 6">
            <a:extLst>
              <a:ext uri="{FF2B5EF4-FFF2-40B4-BE49-F238E27FC236}">
                <a16:creationId xmlns:a16="http://schemas.microsoft.com/office/drawing/2014/main" id="{6ED5B56F-204B-47E5-942D-15613030DF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95536" y="1015479"/>
            <a:ext cx="2880320" cy="2880320"/>
          </a:xfrm>
          <a:prstGeom prst="rect">
            <a:avLst/>
          </a:prstGeom>
        </p:spPr>
      </p:pic>
      <p:pic>
        <p:nvPicPr>
          <p:cNvPr id="8" name="Obraz 7">
            <a:extLst>
              <a:ext uri="{FF2B5EF4-FFF2-40B4-BE49-F238E27FC236}">
                <a16:creationId xmlns:a16="http://schemas.microsoft.com/office/drawing/2014/main" id="{73494F22-EAC0-4675-AA1B-8E2E400C70F3}"/>
              </a:ext>
            </a:extLst>
          </p:cNvPr>
          <p:cNvPicPr>
            <a:picLocks noChangeAspect="1"/>
          </p:cNvPicPr>
          <p:nvPr/>
        </p:nvPicPr>
        <p:blipFill>
          <a:blip r:embed="rId3"/>
          <a:stretch>
            <a:fillRect/>
          </a:stretch>
        </p:blipFill>
        <p:spPr>
          <a:xfrm>
            <a:off x="3419872" y="1039252"/>
            <a:ext cx="3475278" cy="2605772"/>
          </a:xfrm>
          <a:prstGeom prst="rect">
            <a:avLst/>
          </a:prstGeom>
        </p:spPr>
      </p:pic>
      <p:pic>
        <p:nvPicPr>
          <p:cNvPr id="9" name="Obraz 8">
            <a:extLst>
              <a:ext uri="{FF2B5EF4-FFF2-40B4-BE49-F238E27FC236}">
                <a16:creationId xmlns:a16="http://schemas.microsoft.com/office/drawing/2014/main" id="{5383DD8F-FA6A-4569-9E6A-F0CD6390D259}"/>
              </a:ext>
            </a:extLst>
          </p:cNvPr>
          <p:cNvPicPr>
            <a:picLocks noChangeAspect="1"/>
          </p:cNvPicPr>
          <p:nvPr/>
        </p:nvPicPr>
        <p:blipFill>
          <a:blip r:embed="rId4"/>
          <a:stretch>
            <a:fillRect/>
          </a:stretch>
        </p:blipFill>
        <p:spPr>
          <a:xfrm>
            <a:off x="3412353" y="3686668"/>
            <a:ext cx="2808312" cy="2105680"/>
          </a:xfrm>
          <a:prstGeom prst="rect">
            <a:avLst/>
          </a:prstGeom>
        </p:spPr>
      </p:pic>
      <p:sp>
        <p:nvSpPr>
          <p:cNvPr id="10" name="pole tekstowe 9">
            <a:extLst>
              <a:ext uri="{FF2B5EF4-FFF2-40B4-BE49-F238E27FC236}">
                <a16:creationId xmlns:a16="http://schemas.microsoft.com/office/drawing/2014/main" id="{0A309017-24E8-4F67-8A44-543EB097D863}"/>
              </a:ext>
            </a:extLst>
          </p:cNvPr>
          <p:cNvSpPr txBox="1"/>
          <p:nvPr/>
        </p:nvSpPr>
        <p:spPr>
          <a:xfrm>
            <a:off x="319769" y="4325186"/>
            <a:ext cx="2952328" cy="1077218"/>
          </a:xfrm>
          <a:prstGeom prst="rect">
            <a:avLst/>
          </a:prstGeom>
          <a:noFill/>
        </p:spPr>
        <p:txBody>
          <a:bodyPr wrap="square" rtlCol="0">
            <a:spAutoFit/>
          </a:bodyPr>
          <a:lstStyle/>
          <a:p>
            <a:r>
              <a:rPr lang="pl-PL" sz="1600" dirty="0">
                <a:solidFill>
                  <a:srgbClr val="006600"/>
                </a:solidFill>
              </a:rPr>
              <a:t>Fot. 3. Seniorzy przed Urzędem Miasta i Gminy  po spotkaniu fokusowym w dniu 14.07.2021 roku</a:t>
            </a:r>
          </a:p>
        </p:txBody>
      </p:sp>
      <p:sp>
        <p:nvSpPr>
          <p:cNvPr id="12" name="pole tekstowe 11">
            <a:extLst>
              <a:ext uri="{FF2B5EF4-FFF2-40B4-BE49-F238E27FC236}">
                <a16:creationId xmlns:a16="http://schemas.microsoft.com/office/drawing/2014/main" id="{1D262DD2-5D2F-4815-94EB-0CCFE1B3D946}"/>
              </a:ext>
            </a:extLst>
          </p:cNvPr>
          <p:cNvSpPr txBox="1"/>
          <p:nvPr/>
        </p:nvSpPr>
        <p:spPr>
          <a:xfrm>
            <a:off x="6964793" y="1915930"/>
            <a:ext cx="1781306" cy="1815882"/>
          </a:xfrm>
          <a:prstGeom prst="rect">
            <a:avLst/>
          </a:prstGeom>
          <a:noFill/>
        </p:spPr>
        <p:txBody>
          <a:bodyPr wrap="square" rtlCol="0">
            <a:spAutoFit/>
          </a:bodyPr>
          <a:lstStyle/>
          <a:p>
            <a:pPr algn="ctr"/>
            <a:r>
              <a:rPr lang="pl-PL" sz="1600" dirty="0">
                <a:solidFill>
                  <a:srgbClr val="006600"/>
                </a:solidFill>
              </a:rPr>
              <a:t>Fot. 4. Seniorzy przed Urzędem Miasta i Gminy  przed spacerem </a:t>
            </a:r>
          </a:p>
          <a:p>
            <a:pPr algn="ctr"/>
            <a:r>
              <a:rPr lang="pl-PL" sz="1600" dirty="0">
                <a:solidFill>
                  <a:srgbClr val="006600"/>
                </a:solidFill>
              </a:rPr>
              <a:t>diagnostycznym </a:t>
            </a:r>
          </a:p>
          <a:p>
            <a:pPr algn="ctr"/>
            <a:r>
              <a:rPr lang="pl-PL" sz="1600" dirty="0">
                <a:solidFill>
                  <a:srgbClr val="006600"/>
                </a:solidFill>
              </a:rPr>
              <a:t>w dniu </a:t>
            </a:r>
          </a:p>
          <a:p>
            <a:pPr algn="ctr"/>
            <a:r>
              <a:rPr lang="pl-PL" sz="1600" dirty="0">
                <a:solidFill>
                  <a:srgbClr val="006600"/>
                </a:solidFill>
              </a:rPr>
              <a:t>19.07.2021 roku</a:t>
            </a:r>
          </a:p>
        </p:txBody>
      </p:sp>
      <p:sp>
        <p:nvSpPr>
          <p:cNvPr id="13" name="pole tekstowe 12">
            <a:extLst>
              <a:ext uri="{FF2B5EF4-FFF2-40B4-BE49-F238E27FC236}">
                <a16:creationId xmlns:a16="http://schemas.microsoft.com/office/drawing/2014/main" id="{42438D93-24CC-452A-AFAC-117E26DBA6FC}"/>
              </a:ext>
            </a:extLst>
          </p:cNvPr>
          <p:cNvSpPr txBox="1"/>
          <p:nvPr/>
        </p:nvSpPr>
        <p:spPr>
          <a:xfrm>
            <a:off x="6084168" y="4005064"/>
            <a:ext cx="2880320" cy="1323439"/>
          </a:xfrm>
          <a:prstGeom prst="rect">
            <a:avLst/>
          </a:prstGeom>
          <a:noFill/>
        </p:spPr>
        <p:txBody>
          <a:bodyPr wrap="square" rtlCol="0">
            <a:spAutoFit/>
          </a:bodyPr>
          <a:lstStyle/>
          <a:p>
            <a:pPr algn="ctr"/>
            <a:r>
              <a:rPr lang="pl-PL" sz="1600" dirty="0">
                <a:solidFill>
                  <a:srgbClr val="006600"/>
                </a:solidFill>
              </a:rPr>
              <a:t>Fot. 5. Seniorzy przed </a:t>
            </a:r>
          </a:p>
          <a:p>
            <a:pPr algn="ctr"/>
            <a:r>
              <a:rPr lang="pl-PL" sz="1600" dirty="0">
                <a:solidFill>
                  <a:srgbClr val="006600"/>
                </a:solidFill>
              </a:rPr>
              <a:t>Zajezdnią Kultury przed spotkaniem podsumowującym spacer diagnostyczny w dniu </a:t>
            </a:r>
          </a:p>
          <a:p>
            <a:pPr algn="ctr"/>
            <a:r>
              <a:rPr lang="pl-PL" sz="1600" dirty="0">
                <a:solidFill>
                  <a:srgbClr val="006600"/>
                </a:solidFill>
              </a:rPr>
              <a:t>19.07.2021 roku</a:t>
            </a:r>
          </a:p>
        </p:txBody>
      </p:sp>
    </p:spTree>
    <p:extLst>
      <p:ext uri="{BB962C8B-B14F-4D97-AF65-F5344CB8AC3E}">
        <p14:creationId xmlns:p14="http://schemas.microsoft.com/office/powerpoint/2010/main" val="2790536592"/>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25776DFD-3297-49B7-887A-55646535A8D9}"/>
              </a:ext>
            </a:extLst>
          </p:cNvPr>
          <p:cNvSpPr txBox="1"/>
          <p:nvPr/>
        </p:nvSpPr>
        <p:spPr>
          <a:xfrm>
            <a:off x="611560" y="752164"/>
            <a:ext cx="7776864" cy="461665"/>
          </a:xfrm>
          <a:prstGeom prst="rect">
            <a:avLst/>
          </a:prstGeom>
          <a:noFill/>
        </p:spPr>
        <p:txBody>
          <a:bodyPr wrap="square">
            <a:spAutoFit/>
          </a:bodyPr>
          <a:lstStyle/>
          <a:p>
            <a:r>
              <a:rPr kumimoji="0" lang="pl-PL" sz="2400" b="1" i="0" u="none" strike="noStrike" kern="1200" cap="none" spc="0" normalizeH="0" baseline="0" noProof="0" dirty="0">
                <a:ln>
                  <a:noFill/>
                </a:ln>
                <a:solidFill>
                  <a:srgbClr val="99CC00"/>
                </a:solidFill>
                <a:effectLst/>
                <a:uLnTx/>
                <a:uFillTx/>
                <a:latin typeface="Calibri"/>
                <a:ea typeface="+mn-ea"/>
                <a:cs typeface="+mn-cs"/>
              </a:rPr>
              <a:t>5. Charakterystyka grup interesariuszy - niepełnosprawni </a:t>
            </a:r>
            <a:endParaRPr lang="pl-PL" sz="2400" dirty="0"/>
          </a:p>
        </p:txBody>
      </p:sp>
      <p:pic>
        <p:nvPicPr>
          <p:cNvPr id="5" name="Obraz 4">
            <a:extLst>
              <a:ext uri="{FF2B5EF4-FFF2-40B4-BE49-F238E27FC236}">
                <a16:creationId xmlns:a16="http://schemas.microsoft.com/office/drawing/2014/main" id="{71D0AD5B-80D2-4F16-8B7A-125D45143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624" y="1194061"/>
            <a:ext cx="3528392" cy="3528392"/>
          </a:xfrm>
          <a:prstGeom prst="rect">
            <a:avLst/>
          </a:prstGeom>
        </p:spPr>
      </p:pic>
      <p:pic>
        <p:nvPicPr>
          <p:cNvPr id="6" name="Obraz 5">
            <a:extLst>
              <a:ext uri="{FF2B5EF4-FFF2-40B4-BE49-F238E27FC236}">
                <a16:creationId xmlns:a16="http://schemas.microsoft.com/office/drawing/2014/main" id="{E8B44B66-A001-406C-93A8-D380083DCC74}"/>
              </a:ext>
            </a:extLst>
          </p:cNvPr>
          <p:cNvPicPr>
            <a:picLocks noChangeAspect="1"/>
          </p:cNvPicPr>
          <p:nvPr/>
        </p:nvPicPr>
        <p:blipFill>
          <a:blip r:embed="rId3"/>
          <a:stretch>
            <a:fillRect/>
          </a:stretch>
        </p:blipFill>
        <p:spPr>
          <a:xfrm>
            <a:off x="4716016" y="1174586"/>
            <a:ext cx="3528392" cy="3528392"/>
          </a:xfrm>
          <a:prstGeom prst="rect">
            <a:avLst/>
          </a:prstGeom>
        </p:spPr>
      </p:pic>
      <p:sp>
        <p:nvSpPr>
          <p:cNvPr id="7" name="pole tekstowe 6">
            <a:extLst>
              <a:ext uri="{FF2B5EF4-FFF2-40B4-BE49-F238E27FC236}">
                <a16:creationId xmlns:a16="http://schemas.microsoft.com/office/drawing/2014/main" id="{E45B8187-DCB3-4BC6-8013-AB84B5710BAC}"/>
              </a:ext>
            </a:extLst>
          </p:cNvPr>
          <p:cNvSpPr txBox="1"/>
          <p:nvPr/>
        </p:nvSpPr>
        <p:spPr>
          <a:xfrm>
            <a:off x="539552" y="4841478"/>
            <a:ext cx="3816422" cy="1077218"/>
          </a:xfrm>
          <a:prstGeom prst="rect">
            <a:avLst/>
          </a:prstGeom>
          <a:noFill/>
        </p:spPr>
        <p:txBody>
          <a:bodyPr wrap="square" rtlCol="0">
            <a:spAutoFit/>
          </a:bodyPr>
          <a:lstStyle/>
          <a:p>
            <a:pPr algn="just"/>
            <a:r>
              <a:rPr lang="pl-PL" sz="1600" dirty="0">
                <a:solidFill>
                  <a:srgbClr val="006600"/>
                </a:solidFill>
              </a:rPr>
              <a:t>Niepełnosprawni wraz z opiekunami na spotkaniu fokusowym w dniu 09.07.2021 roku w Ośrodku Wsparcia na ul. Kazimierza Wielkiego 7B </a:t>
            </a:r>
          </a:p>
        </p:txBody>
      </p:sp>
      <p:sp>
        <p:nvSpPr>
          <p:cNvPr id="10" name="pole tekstowe 9">
            <a:extLst>
              <a:ext uri="{FF2B5EF4-FFF2-40B4-BE49-F238E27FC236}">
                <a16:creationId xmlns:a16="http://schemas.microsoft.com/office/drawing/2014/main" id="{3BB50FB3-4F7D-4DB6-9FFD-A427D363B781}"/>
              </a:ext>
            </a:extLst>
          </p:cNvPr>
          <p:cNvSpPr txBox="1"/>
          <p:nvPr/>
        </p:nvSpPr>
        <p:spPr>
          <a:xfrm>
            <a:off x="4899405" y="4813174"/>
            <a:ext cx="3816422" cy="830997"/>
          </a:xfrm>
          <a:prstGeom prst="rect">
            <a:avLst/>
          </a:prstGeom>
          <a:noFill/>
        </p:spPr>
        <p:txBody>
          <a:bodyPr wrap="square" rtlCol="0">
            <a:spAutoFit/>
          </a:bodyPr>
          <a:lstStyle/>
          <a:p>
            <a:r>
              <a:rPr lang="pl-PL" sz="1600" dirty="0">
                <a:solidFill>
                  <a:srgbClr val="006600"/>
                </a:solidFill>
              </a:rPr>
              <a:t>Spacer diagnostyczny osób niepełnosprawnych wraz z opiekunami </a:t>
            </a:r>
            <a:br>
              <a:rPr lang="pl-PL" sz="1600" dirty="0">
                <a:solidFill>
                  <a:srgbClr val="006600"/>
                </a:solidFill>
              </a:rPr>
            </a:br>
            <a:r>
              <a:rPr lang="pl-PL" sz="1600" dirty="0">
                <a:solidFill>
                  <a:srgbClr val="006600"/>
                </a:solidFill>
              </a:rPr>
              <a:t>w Parku Miejskim w dniu 16.07.2021 roku  </a:t>
            </a:r>
          </a:p>
        </p:txBody>
      </p:sp>
      <p:sp>
        <p:nvSpPr>
          <p:cNvPr id="8" name="pole tekstowe 7">
            <a:extLst>
              <a:ext uri="{FF2B5EF4-FFF2-40B4-BE49-F238E27FC236}">
                <a16:creationId xmlns:a16="http://schemas.microsoft.com/office/drawing/2014/main" id="{628C0190-CAA8-4FB4-9545-1560C6805A53}"/>
              </a:ext>
            </a:extLst>
          </p:cNvPr>
          <p:cNvSpPr txBox="1"/>
          <p:nvPr/>
        </p:nvSpPr>
        <p:spPr>
          <a:xfrm>
            <a:off x="563653" y="4702978"/>
            <a:ext cx="917848" cy="276999"/>
          </a:xfrm>
          <a:prstGeom prst="rect">
            <a:avLst/>
          </a:prstGeom>
          <a:noFill/>
        </p:spPr>
        <p:txBody>
          <a:bodyPr wrap="square">
            <a:spAutoFit/>
          </a:bodyPr>
          <a:lstStyle/>
          <a:p>
            <a:r>
              <a:rPr lang="pl-PL" sz="1200" b="1" dirty="0">
                <a:solidFill>
                  <a:srgbClr val="006600"/>
                </a:solidFill>
              </a:rPr>
              <a:t>Fot. 6</a:t>
            </a:r>
          </a:p>
        </p:txBody>
      </p:sp>
      <p:sp>
        <p:nvSpPr>
          <p:cNvPr id="9" name="pole tekstowe 8">
            <a:extLst>
              <a:ext uri="{FF2B5EF4-FFF2-40B4-BE49-F238E27FC236}">
                <a16:creationId xmlns:a16="http://schemas.microsoft.com/office/drawing/2014/main" id="{7C2C6F7E-952F-483F-983D-0C50249567AE}"/>
              </a:ext>
            </a:extLst>
          </p:cNvPr>
          <p:cNvSpPr txBox="1"/>
          <p:nvPr/>
        </p:nvSpPr>
        <p:spPr>
          <a:xfrm>
            <a:off x="4668109" y="4674674"/>
            <a:ext cx="917848" cy="276999"/>
          </a:xfrm>
          <a:prstGeom prst="rect">
            <a:avLst/>
          </a:prstGeom>
          <a:noFill/>
        </p:spPr>
        <p:txBody>
          <a:bodyPr wrap="square">
            <a:spAutoFit/>
          </a:bodyPr>
          <a:lstStyle/>
          <a:p>
            <a:r>
              <a:rPr lang="pl-PL" sz="1200" b="1" dirty="0">
                <a:solidFill>
                  <a:srgbClr val="006600"/>
                </a:solidFill>
              </a:rPr>
              <a:t>Fot. 7</a:t>
            </a:r>
          </a:p>
        </p:txBody>
      </p:sp>
    </p:spTree>
    <p:extLst>
      <p:ext uri="{BB962C8B-B14F-4D97-AF65-F5344CB8AC3E}">
        <p14:creationId xmlns:p14="http://schemas.microsoft.com/office/powerpoint/2010/main" val="274461883"/>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3E771B3-AC15-473B-8373-79A4F43ECE03}"/>
              </a:ext>
            </a:extLst>
          </p:cNvPr>
          <p:cNvSpPr txBox="1"/>
          <p:nvPr/>
        </p:nvSpPr>
        <p:spPr>
          <a:xfrm>
            <a:off x="395536" y="764704"/>
            <a:ext cx="7776864" cy="830997"/>
          </a:xfrm>
          <a:prstGeom prst="rect">
            <a:avLst/>
          </a:prstGeom>
          <a:noFill/>
        </p:spPr>
        <p:txBody>
          <a:bodyPr wrap="square">
            <a:spAutoFit/>
          </a:bodyPr>
          <a:lstStyle/>
          <a:p>
            <a:pPr algn="ctr"/>
            <a:r>
              <a:rPr kumimoji="0" lang="pl-PL" sz="2400" b="1" i="0" u="none" strike="noStrike" kern="1200" cap="none" spc="0" normalizeH="0" baseline="0" noProof="0" dirty="0">
                <a:ln>
                  <a:noFill/>
                </a:ln>
                <a:solidFill>
                  <a:srgbClr val="99CC00"/>
                </a:solidFill>
                <a:effectLst/>
                <a:uLnTx/>
                <a:uFillTx/>
                <a:latin typeface="Calibri"/>
                <a:ea typeface="+mn-ea"/>
                <a:cs typeface="+mn-cs"/>
              </a:rPr>
              <a:t>6. Charakterystyka grup interesariuszy - matki z dziećmi </a:t>
            </a:r>
          </a:p>
          <a:p>
            <a:pPr algn="ctr"/>
            <a:r>
              <a:rPr kumimoji="0" lang="pl-PL" sz="2400" b="1" i="0" u="none" strike="noStrike" kern="1200" cap="none" spc="0" normalizeH="0" baseline="0" noProof="0" dirty="0">
                <a:ln>
                  <a:noFill/>
                </a:ln>
                <a:solidFill>
                  <a:srgbClr val="99CC00"/>
                </a:solidFill>
                <a:effectLst/>
                <a:uLnTx/>
                <a:uFillTx/>
                <a:latin typeface="Calibri"/>
                <a:ea typeface="+mn-ea"/>
                <a:cs typeface="+mn-cs"/>
              </a:rPr>
              <a:t>do lat 3  </a:t>
            </a:r>
            <a:endParaRPr lang="pl-PL" sz="2400" dirty="0"/>
          </a:p>
        </p:txBody>
      </p:sp>
      <p:pic>
        <p:nvPicPr>
          <p:cNvPr id="4" name="Obraz 3">
            <a:extLst>
              <a:ext uri="{FF2B5EF4-FFF2-40B4-BE49-F238E27FC236}">
                <a16:creationId xmlns:a16="http://schemas.microsoft.com/office/drawing/2014/main" id="{2E9A6470-5547-43E5-A69B-42618BB45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180202"/>
            <a:ext cx="2281370" cy="2281370"/>
          </a:xfrm>
          <a:prstGeom prst="rect">
            <a:avLst/>
          </a:prstGeom>
        </p:spPr>
      </p:pic>
      <p:pic>
        <p:nvPicPr>
          <p:cNvPr id="6" name="Obraz 5">
            <a:extLst>
              <a:ext uri="{FF2B5EF4-FFF2-40B4-BE49-F238E27FC236}">
                <a16:creationId xmlns:a16="http://schemas.microsoft.com/office/drawing/2014/main" id="{413691D5-7B42-4BF7-BA05-EAC0C69B0A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3501008"/>
            <a:ext cx="2281370" cy="2281370"/>
          </a:xfrm>
          <a:prstGeom prst="rect">
            <a:avLst/>
          </a:prstGeom>
        </p:spPr>
      </p:pic>
      <p:pic>
        <p:nvPicPr>
          <p:cNvPr id="8" name="Obraz 7">
            <a:extLst>
              <a:ext uri="{FF2B5EF4-FFF2-40B4-BE49-F238E27FC236}">
                <a16:creationId xmlns:a16="http://schemas.microsoft.com/office/drawing/2014/main" id="{CE88F97E-7F89-4B16-93C9-DB964453DA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1290473"/>
            <a:ext cx="3169424" cy="3169424"/>
          </a:xfrm>
          <a:prstGeom prst="rect">
            <a:avLst/>
          </a:prstGeom>
        </p:spPr>
      </p:pic>
      <p:sp>
        <p:nvSpPr>
          <p:cNvPr id="9" name="pole tekstowe 8">
            <a:extLst>
              <a:ext uri="{FF2B5EF4-FFF2-40B4-BE49-F238E27FC236}">
                <a16:creationId xmlns:a16="http://schemas.microsoft.com/office/drawing/2014/main" id="{3BACAC48-6D2A-44DF-888E-D62B805AED92}"/>
              </a:ext>
            </a:extLst>
          </p:cNvPr>
          <p:cNvSpPr txBox="1"/>
          <p:nvPr/>
        </p:nvSpPr>
        <p:spPr>
          <a:xfrm>
            <a:off x="3541002" y="1546626"/>
            <a:ext cx="1718741" cy="1754326"/>
          </a:xfrm>
          <a:prstGeom prst="rect">
            <a:avLst/>
          </a:prstGeom>
          <a:noFill/>
        </p:spPr>
        <p:txBody>
          <a:bodyPr wrap="square" rtlCol="0">
            <a:spAutoFit/>
          </a:bodyPr>
          <a:lstStyle/>
          <a:p>
            <a:r>
              <a:rPr lang="pl-PL" dirty="0">
                <a:solidFill>
                  <a:srgbClr val="006600"/>
                </a:solidFill>
              </a:rPr>
              <a:t>Mamy z dziećmi  do lat 3 przed spacerem diagnostycznym </a:t>
            </a:r>
            <a:br>
              <a:rPr lang="pl-PL" dirty="0">
                <a:solidFill>
                  <a:srgbClr val="006600"/>
                </a:solidFill>
              </a:rPr>
            </a:br>
            <a:r>
              <a:rPr lang="pl-PL" dirty="0">
                <a:solidFill>
                  <a:srgbClr val="006600"/>
                </a:solidFill>
              </a:rPr>
              <a:t>w dniu 21.07.2021 roku</a:t>
            </a:r>
          </a:p>
        </p:txBody>
      </p:sp>
      <p:sp>
        <p:nvSpPr>
          <p:cNvPr id="10" name="pole tekstowe 9">
            <a:extLst>
              <a:ext uri="{FF2B5EF4-FFF2-40B4-BE49-F238E27FC236}">
                <a16:creationId xmlns:a16="http://schemas.microsoft.com/office/drawing/2014/main" id="{1D388645-7134-41FA-8C85-24BD5634B679}"/>
              </a:ext>
            </a:extLst>
          </p:cNvPr>
          <p:cNvSpPr txBox="1"/>
          <p:nvPr/>
        </p:nvSpPr>
        <p:spPr>
          <a:xfrm>
            <a:off x="3566630" y="3514576"/>
            <a:ext cx="2010740" cy="2308324"/>
          </a:xfrm>
          <a:prstGeom prst="rect">
            <a:avLst/>
          </a:prstGeom>
          <a:noFill/>
        </p:spPr>
        <p:txBody>
          <a:bodyPr wrap="square" rtlCol="0">
            <a:spAutoFit/>
          </a:bodyPr>
          <a:lstStyle/>
          <a:p>
            <a:r>
              <a:rPr lang="pl-PL" dirty="0">
                <a:solidFill>
                  <a:srgbClr val="006600"/>
                </a:solidFill>
              </a:rPr>
              <a:t>Spotkanie podsumowujące </a:t>
            </a:r>
            <a:br>
              <a:rPr lang="pl-PL" dirty="0">
                <a:solidFill>
                  <a:srgbClr val="006600"/>
                </a:solidFill>
              </a:rPr>
            </a:br>
            <a:r>
              <a:rPr lang="pl-PL" dirty="0">
                <a:solidFill>
                  <a:srgbClr val="006600"/>
                </a:solidFill>
              </a:rPr>
              <a:t>po spacerze diagnostycznym mam z dziećmi  do lat 3 w Zajezdni Kultury w dniu 21.07.2021 roku</a:t>
            </a:r>
          </a:p>
        </p:txBody>
      </p:sp>
      <p:sp>
        <p:nvSpPr>
          <p:cNvPr id="11" name="pole tekstowe 10">
            <a:extLst>
              <a:ext uri="{FF2B5EF4-FFF2-40B4-BE49-F238E27FC236}">
                <a16:creationId xmlns:a16="http://schemas.microsoft.com/office/drawing/2014/main" id="{A159AB84-7B6A-4FC8-811B-FF84CBE24944}"/>
              </a:ext>
            </a:extLst>
          </p:cNvPr>
          <p:cNvSpPr txBox="1"/>
          <p:nvPr/>
        </p:nvSpPr>
        <p:spPr>
          <a:xfrm>
            <a:off x="5452337" y="4695141"/>
            <a:ext cx="3225191" cy="923330"/>
          </a:xfrm>
          <a:prstGeom prst="rect">
            <a:avLst/>
          </a:prstGeom>
          <a:noFill/>
        </p:spPr>
        <p:txBody>
          <a:bodyPr wrap="square" rtlCol="0">
            <a:spAutoFit/>
          </a:bodyPr>
          <a:lstStyle/>
          <a:p>
            <a:r>
              <a:rPr lang="pl-PL" dirty="0">
                <a:solidFill>
                  <a:srgbClr val="006600"/>
                </a:solidFill>
              </a:rPr>
              <a:t>Mamy z dziećmi  do lat 3 na spacerze diagnostycznym w dniu 21.07.2021 roku</a:t>
            </a:r>
          </a:p>
        </p:txBody>
      </p:sp>
      <p:sp>
        <p:nvSpPr>
          <p:cNvPr id="12" name="pole tekstowe 11">
            <a:extLst>
              <a:ext uri="{FF2B5EF4-FFF2-40B4-BE49-F238E27FC236}">
                <a16:creationId xmlns:a16="http://schemas.microsoft.com/office/drawing/2014/main" id="{0408657F-F86E-4D45-93D7-1CBDFF079095}"/>
              </a:ext>
            </a:extLst>
          </p:cNvPr>
          <p:cNvSpPr txBox="1"/>
          <p:nvPr/>
        </p:nvSpPr>
        <p:spPr>
          <a:xfrm>
            <a:off x="3111575" y="1465300"/>
            <a:ext cx="917848" cy="276999"/>
          </a:xfrm>
          <a:prstGeom prst="rect">
            <a:avLst/>
          </a:prstGeom>
          <a:noFill/>
        </p:spPr>
        <p:txBody>
          <a:bodyPr wrap="square">
            <a:spAutoFit/>
          </a:bodyPr>
          <a:lstStyle/>
          <a:p>
            <a:r>
              <a:rPr lang="pl-PL" sz="1200" b="1" dirty="0">
                <a:solidFill>
                  <a:srgbClr val="006600"/>
                </a:solidFill>
              </a:rPr>
              <a:t>Fot. 8</a:t>
            </a:r>
          </a:p>
        </p:txBody>
      </p:sp>
      <p:sp>
        <p:nvSpPr>
          <p:cNvPr id="13" name="pole tekstowe 12">
            <a:extLst>
              <a:ext uri="{FF2B5EF4-FFF2-40B4-BE49-F238E27FC236}">
                <a16:creationId xmlns:a16="http://schemas.microsoft.com/office/drawing/2014/main" id="{65EEB3D8-E511-4160-B9FB-93413C1E5815}"/>
              </a:ext>
            </a:extLst>
          </p:cNvPr>
          <p:cNvSpPr txBox="1"/>
          <p:nvPr/>
        </p:nvSpPr>
        <p:spPr>
          <a:xfrm>
            <a:off x="3099958" y="3447584"/>
            <a:ext cx="614198" cy="276999"/>
          </a:xfrm>
          <a:prstGeom prst="rect">
            <a:avLst/>
          </a:prstGeom>
          <a:noFill/>
        </p:spPr>
        <p:txBody>
          <a:bodyPr wrap="square">
            <a:spAutoFit/>
          </a:bodyPr>
          <a:lstStyle/>
          <a:p>
            <a:r>
              <a:rPr lang="pl-PL" sz="1200" b="1" dirty="0">
                <a:solidFill>
                  <a:srgbClr val="006600"/>
                </a:solidFill>
              </a:rPr>
              <a:t>Fot. 9</a:t>
            </a:r>
          </a:p>
        </p:txBody>
      </p:sp>
      <p:sp>
        <p:nvSpPr>
          <p:cNvPr id="14" name="pole tekstowe 13">
            <a:extLst>
              <a:ext uri="{FF2B5EF4-FFF2-40B4-BE49-F238E27FC236}">
                <a16:creationId xmlns:a16="http://schemas.microsoft.com/office/drawing/2014/main" id="{1FC7897C-956E-41DF-BDD2-9CC459327747}"/>
              </a:ext>
            </a:extLst>
          </p:cNvPr>
          <p:cNvSpPr txBox="1"/>
          <p:nvPr/>
        </p:nvSpPr>
        <p:spPr>
          <a:xfrm>
            <a:off x="5500125" y="4476387"/>
            <a:ext cx="917848" cy="276999"/>
          </a:xfrm>
          <a:prstGeom prst="rect">
            <a:avLst/>
          </a:prstGeom>
          <a:noFill/>
        </p:spPr>
        <p:txBody>
          <a:bodyPr wrap="square">
            <a:spAutoFit/>
          </a:bodyPr>
          <a:lstStyle/>
          <a:p>
            <a:r>
              <a:rPr lang="pl-PL" sz="1200" b="1" dirty="0">
                <a:solidFill>
                  <a:srgbClr val="006600"/>
                </a:solidFill>
              </a:rPr>
              <a:t>Fot. 10</a:t>
            </a:r>
          </a:p>
        </p:txBody>
      </p:sp>
    </p:spTree>
    <p:extLst>
      <p:ext uri="{BB962C8B-B14F-4D97-AF65-F5344CB8AC3E}">
        <p14:creationId xmlns:p14="http://schemas.microsoft.com/office/powerpoint/2010/main" val="1760746901"/>
      </p:ext>
    </p:extLst>
  </p:cSld>
  <p:clrMapOvr>
    <a:masterClrMapping/>
  </p:clrMapOvr>
  <mc:AlternateContent xmlns:mc="http://schemas.openxmlformats.org/markup-compatibility/2006" xmlns:p14="http://schemas.microsoft.com/office/powerpoint/2010/main">
    <mc:Choice Requires="p14">
      <p:transition spd="slow" p14:dur="2250">
        <p14:ferris dir="l"/>
      </p:transition>
    </mc:Choice>
    <mc:Fallback xmlns="">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10133</Words>
  <Application>Microsoft Office PowerPoint</Application>
  <PresentationFormat>Pokaz na ekranie (4:3)</PresentationFormat>
  <Paragraphs>558</Paragraphs>
  <Slides>66</Slides>
  <Notes>4</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66</vt:i4>
      </vt:variant>
    </vt:vector>
  </HeadingPairs>
  <TitlesOfParts>
    <vt:vector size="69" baseType="lpstr">
      <vt:lpstr>Arial</vt:lpstr>
      <vt:lpstr>Calibri</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Acer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Norbert</dc:creator>
  <cp:lastModifiedBy>dr Jan Ermanowicz</cp:lastModifiedBy>
  <cp:revision>234</cp:revision>
  <dcterms:created xsi:type="dcterms:W3CDTF">2015-02-06T13:06:45Z</dcterms:created>
  <dcterms:modified xsi:type="dcterms:W3CDTF">2021-08-23T07:04:07Z</dcterms:modified>
</cp:coreProperties>
</file>